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9" r:id="rId2"/>
    <p:sldId id="258" r:id="rId3"/>
    <p:sldId id="257" r:id="rId4"/>
    <p:sldId id="271" r:id="rId5"/>
    <p:sldId id="270" r:id="rId6"/>
    <p:sldId id="272" r:id="rId7"/>
    <p:sldId id="259" r:id="rId8"/>
    <p:sldId id="260" r:id="rId9"/>
    <p:sldId id="261" r:id="rId10"/>
    <p:sldId id="262" r:id="rId11"/>
    <p:sldId id="265" r:id="rId12"/>
    <p:sldId id="264" r:id="rId13"/>
    <p:sldId id="277" r:id="rId14"/>
    <p:sldId id="267" r:id="rId15"/>
    <p:sldId id="268" r:id="rId16"/>
    <p:sldId id="273" r:id="rId17"/>
    <p:sldId id="274" r:id="rId18"/>
    <p:sldId id="276" r:id="rId19"/>
    <p:sldId id="281" r:id="rId20"/>
    <p:sldId id="283" r:id="rId21"/>
    <p:sldId id="284" r:id="rId22"/>
    <p:sldId id="286" r:id="rId23"/>
    <p:sldId id="287" r:id="rId24"/>
    <p:sldId id="288" r:id="rId25"/>
    <p:sldId id="285" r:id="rId26"/>
    <p:sldId id="282" r:id="rId27"/>
    <p:sldId id="280" r:id="rId2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FF66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8th Grade 30 Day Prevalence Use - 2015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8.7999999999999995E-2</c:v>
                </c:pt>
                <c:pt idx="1">
                  <c:v>5.2999999999999999E-2</c:v>
                </c:pt>
                <c:pt idx="2">
                  <c:v>6.3E-2</c:v>
                </c:pt>
                <c:pt idx="3">
                  <c:v>5.3999999999999999E-2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639488"/>
        <c:axId val="104645376"/>
        <c:axId val="0"/>
      </c:bar3DChart>
      <c:catAx>
        <c:axId val="10463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4645376"/>
        <c:crosses val="autoZero"/>
        <c:auto val="1"/>
        <c:lblAlgn val="ctr"/>
        <c:lblOffset val="100"/>
        <c:noMultiLvlLbl val="0"/>
      </c:catAx>
      <c:valAx>
        <c:axId val="10464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104639488"/>
        <c:crosses val="autoZero"/>
        <c:crossBetween val="between"/>
      </c:valAx>
    </c:plotArea>
    <c:legend>
      <c:legendPos val="r"/>
      <c:layout/>
      <c:overlay val="0"/>
      <c:spPr>
        <a:solidFill>
          <a:srgbClr val="92D050"/>
        </a:solidFill>
        <a:ln w="25400" cap="flat" cmpd="sng" algn="ctr">
          <a:solidFill>
            <a:schemeClr val="accent1"/>
          </a:solidFill>
          <a:prstDash val="solid"/>
        </a:ln>
        <a:effectLst/>
      </c:spPr>
    </c:legend>
    <c:plotVisOnly val="1"/>
    <c:dispBlanksAs val="gap"/>
    <c:showDLblsOverMax val="0"/>
  </c:chart>
  <c:spPr>
    <a:gradFill rotWithShape="1">
      <a:gsLst>
        <a:gs pos="0">
          <a:schemeClr val="accent4">
            <a:tint val="35000"/>
            <a:satMod val="253000"/>
          </a:schemeClr>
        </a:gs>
        <a:gs pos="50000">
          <a:schemeClr val="accent4">
            <a:tint val="42000"/>
            <a:satMod val="255000"/>
          </a:schemeClr>
        </a:gs>
        <a:gs pos="97000">
          <a:schemeClr val="accent4">
            <a:tint val="53000"/>
            <a:satMod val="260000"/>
          </a:schemeClr>
        </a:gs>
        <a:gs pos="100000">
          <a:schemeClr val="accent4">
            <a:tint val="56000"/>
            <a:satMod val="27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accent4"/>
      </a:solidFill>
      <a:prstDash val="solid"/>
    </a:ln>
    <a:effectLst>
      <a:outerShdw blurRad="63500" dist="25400" dir="5400000" rotWithShape="0">
        <a:srgbClr val="000000">
          <a:alpha val="43137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Cig./day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4.3999999999999997E-2</c:v>
                </c:pt>
                <c:pt idx="1">
                  <c:v>1E-3</c:v>
                </c:pt>
                <c:pt idx="2">
                  <c:v>7.0000000000000001E-3</c:v>
                </c:pt>
                <c:pt idx="3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  <a:ln w="28575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Cig./day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7.2999999999999995E-2</c:v>
                </c:pt>
                <c:pt idx="1">
                  <c:v>6.0000000000000001E-3</c:v>
                </c:pt>
                <c:pt idx="2">
                  <c:v>2.5999999999999999E-2</c:v>
                </c:pt>
                <c:pt idx="3">
                  <c:v>0.13700000000000001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Cig./day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0.10299999999999999</c:v>
                </c:pt>
                <c:pt idx="1">
                  <c:v>1.6E-2</c:v>
                </c:pt>
                <c:pt idx="2">
                  <c:v>1.7000000000000001E-2</c:v>
                </c:pt>
                <c:pt idx="3">
                  <c:v>0.20699999999999999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MTF 2014</c:v>
                </c:pt>
              </c:strCache>
            </c:strRef>
          </c:tx>
          <c:spPr>
            <a:solidFill>
              <a:srgbClr val="00B0F0"/>
            </a:solidFill>
            <a:ln w="28575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Cig./day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4.1000000000000002E-2</c:v>
                </c:pt>
                <c:pt idx="1">
                  <c:v>5.0000000000000001E-3</c:v>
                </c:pt>
                <c:pt idx="2">
                  <c:v>5.6000000000000001E-2</c:v>
                </c:pt>
                <c:pt idx="3">
                  <c:v>0.223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150656"/>
        <c:axId val="34164736"/>
        <c:axId val="0"/>
      </c:bar3DChart>
      <c:catAx>
        <c:axId val="34150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4164736"/>
        <c:crosses val="autoZero"/>
        <c:auto val="1"/>
        <c:lblAlgn val="ctr"/>
        <c:lblOffset val="100"/>
        <c:noMultiLvlLbl val="0"/>
      </c:catAx>
      <c:valAx>
        <c:axId val="341647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4150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57699037620292"/>
          <c:y val="0.42068897637795277"/>
          <c:w val="0.12436745406824147"/>
          <c:h val="0.2770430998756734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75000"/>
      </a:schemeClr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235849306715444E-2"/>
          <c:y val="1.9465772520061788E-2"/>
          <c:w val="0.81361475648877224"/>
          <c:h val="0.905936875867639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0.10299999999999999</c:v>
                </c:pt>
                <c:pt idx="1">
                  <c:v>5.0000000000000001E-3</c:v>
                </c:pt>
                <c:pt idx="2">
                  <c:v>7.0000000000000001E-3</c:v>
                </c:pt>
                <c:pt idx="3">
                  <c:v>0.17399999999999999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0.182</c:v>
                </c:pt>
                <c:pt idx="1">
                  <c:v>2.8000000000000001E-2</c:v>
                </c:pt>
                <c:pt idx="2">
                  <c:v>4.5999999999999999E-2</c:v>
                </c:pt>
                <c:pt idx="3">
                  <c:v>0.16400000000000001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0.16200000000000001</c:v>
                </c:pt>
                <c:pt idx="1">
                  <c:v>3.2000000000000001E-2</c:v>
                </c:pt>
                <c:pt idx="2">
                  <c:v>3.1E-2</c:v>
                </c:pt>
                <c:pt idx="3">
                  <c:v>0.19700000000000001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MTF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Cig/day</c:v>
                </c:pt>
                <c:pt idx="2">
                  <c:v>Drinking &amp; Driving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0.126</c:v>
                </c:pt>
                <c:pt idx="1">
                  <c:v>1.2E-2</c:v>
                </c:pt>
                <c:pt idx="2">
                  <c:v>5.2999999999999999E-2</c:v>
                </c:pt>
                <c:pt idx="3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298880"/>
        <c:axId val="34304768"/>
        <c:axId val="0"/>
      </c:bar3DChart>
      <c:catAx>
        <c:axId val="34298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4304768"/>
        <c:crosses val="autoZero"/>
        <c:auto val="1"/>
        <c:lblAlgn val="ctr"/>
        <c:lblOffset val="100"/>
        <c:noMultiLvlLbl val="0"/>
      </c:catAx>
      <c:valAx>
        <c:axId val="343047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4298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Cigs./Day</c:v>
                </c:pt>
                <c:pt idx="2">
                  <c:v>Drinking &amp; Behavior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0.23300000000000001</c:v>
                </c:pt>
                <c:pt idx="1">
                  <c:v>1.7999999999999999E-2</c:v>
                </c:pt>
                <c:pt idx="2">
                  <c:v>3.7999999999999999E-2</c:v>
                </c:pt>
                <c:pt idx="3">
                  <c:v>0.152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MTF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Binge Drinking</c:v>
                </c:pt>
                <c:pt idx="1">
                  <c:v>1/2 Pk of Cigs./Day</c:v>
                </c:pt>
                <c:pt idx="2">
                  <c:v>Drinking &amp; Behavior</c:v>
                </c:pt>
                <c:pt idx="3">
                  <c:v>Riding w/ a Drinking Driver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0.19400000000000001</c:v>
                </c:pt>
                <c:pt idx="1">
                  <c:v>2.5999999999999999E-2</c:v>
                </c:pt>
                <c:pt idx="2">
                  <c:v>0.11799999999999999</c:v>
                </c:pt>
                <c:pt idx="3">
                  <c:v>0.24099999999999999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203712"/>
        <c:axId val="35209600"/>
        <c:axId val="0"/>
      </c:bar3DChart>
      <c:catAx>
        <c:axId val="35203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5209600"/>
        <c:crosses val="autoZero"/>
        <c:auto val="1"/>
        <c:lblAlgn val="ctr"/>
        <c:lblOffset val="100"/>
        <c:noMultiLvlLbl val="0"/>
      </c:catAx>
      <c:valAx>
        <c:axId val="352096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5203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10th Grade 30 Day Prevalence Use - 2015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0.19</c:v>
                </c:pt>
                <c:pt idx="1">
                  <c:v>7.0000000000000007E-2</c:v>
                </c:pt>
                <c:pt idx="2">
                  <c:v>7.4999999999999997E-2</c:v>
                </c:pt>
                <c:pt idx="3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555136"/>
        <c:axId val="30561024"/>
        <c:axId val="0"/>
      </c:bar3DChart>
      <c:catAx>
        <c:axId val="30555136"/>
        <c:scaling>
          <c:orientation val="minMax"/>
        </c:scaling>
        <c:delete val="0"/>
        <c:axPos val="b"/>
        <c:majorTickMark val="out"/>
        <c:minorTickMark val="none"/>
        <c:tickLblPos val="nextTo"/>
        <c:crossAx val="30561024"/>
        <c:crosses val="autoZero"/>
        <c:auto val="1"/>
        <c:lblAlgn val="ctr"/>
        <c:lblOffset val="100"/>
        <c:noMultiLvlLbl val="0"/>
      </c:catAx>
      <c:valAx>
        <c:axId val="305610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055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61388159813361"/>
          <c:y val="0.41881608548931382"/>
          <c:w val="0.20049722951297755"/>
          <c:h val="0.28703037120359953"/>
        </c:manualLayout>
      </c:layout>
      <c:overlay val="0"/>
      <c:spPr>
        <a:solidFill>
          <a:schemeClr val="accent4"/>
        </a:solidFill>
      </c:spPr>
    </c:legend>
    <c:plotVisOnly val="1"/>
    <c:dispBlanksAs val="gap"/>
    <c:showDLblsOverMax val="0"/>
  </c:chart>
  <c:spPr>
    <a:gradFill rotWithShape="1">
      <a:gsLst>
        <a:gs pos="0">
          <a:schemeClr val="accent4">
            <a:tint val="35000"/>
            <a:satMod val="253000"/>
          </a:schemeClr>
        </a:gs>
        <a:gs pos="50000">
          <a:schemeClr val="accent4">
            <a:tint val="42000"/>
            <a:satMod val="255000"/>
          </a:schemeClr>
        </a:gs>
        <a:gs pos="97000">
          <a:schemeClr val="accent4">
            <a:tint val="53000"/>
            <a:satMod val="260000"/>
          </a:schemeClr>
        </a:gs>
        <a:gs pos="100000">
          <a:schemeClr val="accent4">
            <a:tint val="56000"/>
            <a:satMod val="27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accent4"/>
      </a:solidFill>
      <a:prstDash val="solid"/>
    </a:ln>
    <a:effectLst>
      <a:outerShdw blurRad="63500" dist="25400" dir="5400000" rotWithShape="0">
        <a:srgbClr val="000000">
          <a:alpha val="43137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12th Grade 30 Day Prevalence Use - 2015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4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0.38</c:v>
                </c:pt>
                <c:pt idx="1">
                  <c:v>0.108</c:v>
                </c:pt>
                <c:pt idx="2">
                  <c:v>0.10299999999999999</c:v>
                </c:pt>
                <c:pt idx="3">
                  <c:v>0.19600000000000001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3136"/>
        <c:axId val="33644928"/>
      </c:barChart>
      <c:catAx>
        <c:axId val="33643136"/>
        <c:scaling>
          <c:orientation val="minMax"/>
        </c:scaling>
        <c:delete val="0"/>
        <c:axPos val="b"/>
        <c:majorTickMark val="out"/>
        <c:minorTickMark val="none"/>
        <c:tickLblPos val="nextTo"/>
        <c:crossAx val="33644928"/>
        <c:crosses val="autoZero"/>
        <c:auto val="1"/>
        <c:lblAlgn val="ctr"/>
        <c:lblOffset val="100"/>
        <c:noMultiLvlLbl val="0"/>
      </c:catAx>
      <c:valAx>
        <c:axId val="3364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33643136"/>
        <c:crosses val="autoZero"/>
        <c:crossBetween val="between"/>
      </c:valAx>
      <c:spPr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c:spPr>
    </c:plotArea>
    <c:legend>
      <c:legendPos val="r"/>
      <c:layout/>
      <c:overlay val="0"/>
      <c:spPr>
        <a:solidFill>
          <a:schemeClr val="accent4"/>
        </a:solidFill>
      </c:spPr>
    </c:legend>
    <c:plotVisOnly val="1"/>
    <c:dispBlanksAs val="gap"/>
    <c:showDLblsOverMax val="0"/>
  </c:chart>
  <c:spPr>
    <a:gradFill rotWithShape="1">
      <a:gsLst>
        <a:gs pos="0">
          <a:schemeClr val="accent4">
            <a:tint val="35000"/>
            <a:satMod val="253000"/>
          </a:schemeClr>
        </a:gs>
        <a:gs pos="50000">
          <a:schemeClr val="accent4">
            <a:tint val="42000"/>
            <a:satMod val="255000"/>
          </a:schemeClr>
        </a:gs>
        <a:gs pos="97000">
          <a:schemeClr val="accent4">
            <a:tint val="53000"/>
            <a:satMod val="260000"/>
          </a:schemeClr>
        </a:gs>
        <a:gs pos="100000">
          <a:schemeClr val="accent4">
            <a:tint val="56000"/>
            <a:satMod val="27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accent4"/>
      </a:solidFill>
      <a:prstDash val="solid"/>
    </a:ln>
    <a:effectLst>
      <a:outerShdw blurRad="63500" dist="25400" dir="5400000" rotWithShape="0">
        <a:srgbClr val="000000">
          <a:alpha val="43137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8th Grade Drug Usage - 2015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FF66CC"/>
              </a:solidFill>
            </c:spPr>
          </c:dPt>
          <c:dPt>
            <c:idx val="9"/>
            <c:bubble3D val="0"/>
            <c:spPr>
              <a:solidFill>
                <a:srgbClr val="C00000"/>
              </a:solidFill>
            </c:spPr>
          </c:dPt>
          <c:dPt>
            <c:idx val="11"/>
            <c:bubble3D val="0"/>
            <c:spPr>
              <a:solidFill>
                <a:srgbClr val="FF6600"/>
              </a:solidFill>
            </c:spPr>
          </c:dPt>
          <c:dPt>
            <c:idx val="12"/>
            <c:bubble3D val="0"/>
            <c:spPr>
              <a:solidFill>
                <a:srgbClr val="CCFF33"/>
              </a:solidFill>
            </c:spPr>
          </c:dPt>
          <c:cat>
            <c:strRef>
              <c:f>Sheet1!$A$2:$A$15</c:f>
              <c:strCache>
                <c:ptCount val="14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Inhalants</c:v>
                </c:pt>
                <c:pt idx="5">
                  <c:v>Hallucinogens</c:v>
                </c:pt>
                <c:pt idx="6">
                  <c:v>Cocaine</c:v>
                </c:pt>
                <c:pt idx="7">
                  <c:v>Methamphetamines</c:v>
                </c:pt>
                <c:pt idx="8">
                  <c:v>Amphetamines</c:v>
                </c:pt>
                <c:pt idx="9">
                  <c:v>Sedatives</c:v>
                </c:pt>
                <c:pt idx="10">
                  <c:v>Tranquilizers</c:v>
                </c:pt>
                <c:pt idx="11">
                  <c:v>Narcotics</c:v>
                </c:pt>
                <c:pt idx="12">
                  <c:v>Ecstasy</c:v>
                </c:pt>
                <c:pt idx="13">
                  <c:v>Synthetic MJ</c:v>
                </c:pt>
              </c:strCache>
            </c:strRef>
          </c:cat>
          <c:val>
            <c:numRef>
              <c:f>Sheet1!$B$2:$B$15</c:f>
              <c:numCache>
                <c:formatCode>0.00%</c:formatCode>
                <c:ptCount val="14"/>
                <c:pt idx="0">
                  <c:v>8.7999999999999995E-2</c:v>
                </c:pt>
                <c:pt idx="1">
                  <c:v>5.2999999999999999E-2</c:v>
                </c:pt>
                <c:pt idx="2">
                  <c:v>6.3E-2</c:v>
                </c:pt>
                <c:pt idx="3">
                  <c:v>5.3999999999999999E-2</c:v>
                </c:pt>
                <c:pt idx="4">
                  <c:v>2.1000000000000001E-2</c:v>
                </c:pt>
                <c:pt idx="5">
                  <c:v>5.0000000000000001E-3</c:v>
                </c:pt>
                <c:pt idx="6">
                  <c:v>3.0000000000000001E-3</c:v>
                </c:pt>
                <c:pt idx="7">
                  <c:v>2E-3</c:v>
                </c:pt>
                <c:pt idx="8">
                  <c:v>8.9999999999999993E-3</c:v>
                </c:pt>
                <c:pt idx="9">
                  <c:v>1.4E-2</c:v>
                </c:pt>
                <c:pt idx="10">
                  <c:v>7.0000000000000001E-3</c:v>
                </c:pt>
                <c:pt idx="11">
                  <c:v>7.0000000000000001E-3</c:v>
                </c:pt>
                <c:pt idx="12">
                  <c:v>5.0000000000000001E-3</c:v>
                </c:pt>
                <c:pt idx="13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10th Grade Drug Usage - 2015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66CC"/>
              </a:solidFill>
            </c:spPr>
          </c:dPt>
          <c:dPt>
            <c:idx val="9"/>
            <c:bubble3D val="0"/>
            <c:spPr>
              <a:solidFill>
                <a:srgbClr val="CC3300"/>
              </a:solidFill>
            </c:spPr>
          </c:dPt>
          <c:dPt>
            <c:idx val="11"/>
            <c:bubble3D val="0"/>
            <c:spPr>
              <a:solidFill>
                <a:srgbClr val="FF6600"/>
              </a:solidFill>
            </c:spPr>
          </c:dPt>
          <c:cat>
            <c:strRef>
              <c:f>Sheet1!$A$2:$A$14</c:f>
              <c:strCache>
                <c:ptCount val="13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Inhalants</c:v>
                </c:pt>
                <c:pt idx="5">
                  <c:v>Hallucinogens</c:v>
                </c:pt>
                <c:pt idx="6">
                  <c:v>Cocaine</c:v>
                </c:pt>
                <c:pt idx="7">
                  <c:v>Methamphetamines</c:v>
                </c:pt>
                <c:pt idx="8">
                  <c:v>Amphetamines</c:v>
                </c:pt>
                <c:pt idx="9">
                  <c:v>Sedatives</c:v>
                </c:pt>
                <c:pt idx="10">
                  <c:v>Tranquilizers</c:v>
                </c:pt>
                <c:pt idx="11">
                  <c:v>Narcotics</c:v>
                </c:pt>
                <c:pt idx="12">
                  <c:v>Synthetic MJ</c:v>
                </c:pt>
              </c:strCache>
            </c:strRef>
          </c:cat>
          <c:val>
            <c:numRef>
              <c:f>Sheet1!$B$2:$B$14</c:f>
              <c:numCache>
                <c:formatCode>0.00%</c:formatCode>
                <c:ptCount val="13"/>
                <c:pt idx="0">
                  <c:v>0.19</c:v>
                </c:pt>
                <c:pt idx="1">
                  <c:v>7.0000000000000007E-2</c:v>
                </c:pt>
                <c:pt idx="2">
                  <c:v>7.4999999999999997E-2</c:v>
                </c:pt>
                <c:pt idx="3">
                  <c:v>0.11</c:v>
                </c:pt>
                <c:pt idx="4">
                  <c:v>1.4E-2</c:v>
                </c:pt>
                <c:pt idx="5">
                  <c:v>8.0000000000000002E-3</c:v>
                </c:pt>
                <c:pt idx="6">
                  <c:v>2E-3</c:v>
                </c:pt>
                <c:pt idx="7">
                  <c:v>1E-3</c:v>
                </c:pt>
                <c:pt idx="8">
                  <c:v>8.9999999999999993E-3</c:v>
                </c:pt>
                <c:pt idx="9">
                  <c:v>1.4999999999999999E-2</c:v>
                </c:pt>
                <c:pt idx="10">
                  <c:v>7.0000000000000001E-3</c:v>
                </c:pt>
                <c:pt idx="11">
                  <c:v>7.0000000000000001E-3</c:v>
                </c:pt>
                <c:pt idx="12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12th Grade Drug Usage - 2015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FF66CC"/>
              </a:solidFill>
            </c:spPr>
          </c:dPt>
          <c:dPt>
            <c:idx val="9"/>
            <c:bubble3D val="0"/>
            <c:spPr>
              <a:solidFill>
                <a:srgbClr val="CC3300"/>
              </a:solidFill>
            </c:spPr>
          </c:dPt>
          <c:dPt>
            <c:idx val="11"/>
            <c:bubble3D val="0"/>
            <c:spPr>
              <a:solidFill>
                <a:srgbClr val="FF6600"/>
              </a:solidFill>
            </c:spPr>
          </c:dPt>
          <c:dPt>
            <c:idx val="12"/>
            <c:bubble3D val="0"/>
            <c:spPr>
              <a:solidFill>
                <a:srgbClr val="FFFF00"/>
              </a:solidFill>
            </c:spPr>
          </c:dPt>
          <c:cat>
            <c:strRef>
              <c:f>Sheet1!$A$2:$A$15</c:f>
              <c:strCache>
                <c:ptCount val="14"/>
                <c:pt idx="0">
                  <c:v>Alchol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Inhalants</c:v>
                </c:pt>
                <c:pt idx="5">
                  <c:v>Hallucinogens</c:v>
                </c:pt>
                <c:pt idx="6">
                  <c:v>Cocaine</c:v>
                </c:pt>
                <c:pt idx="7">
                  <c:v>Methamphetamines</c:v>
                </c:pt>
                <c:pt idx="8">
                  <c:v>Amphetamines</c:v>
                </c:pt>
                <c:pt idx="9">
                  <c:v>Sedatives</c:v>
                </c:pt>
                <c:pt idx="10">
                  <c:v>Tranquilizers</c:v>
                </c:pt>
                <c:pt idx="11">
                  <c:v>Narcotics</c:v>
                </c:pt>
                <c:pt idx="12">
                  <c:v>Ecstasy</c:v>
                </c:pt>
                <c:pt idx="13">
                  <c:v>Synthetic MJ</c:v>
                </c:pt>
              </c:strCache>
            </c:strRef>
          </c:cat>
          <c:val>
            <c:numRef>
              <c:f>Sheet1!$B$2:$B$15</c:f>
              <c:numCache>
                <c:formatCode>0.00%</c:formatCode>
                <c:ptCount val="14"/>
                <c:pt idx="0">
                  <c:v>0.38</c:v>
                </c:pt>
                <c:pt idx="1">
                  <c:v>0.108</c:v>
                </c:pt>
                <c:pt idx="2">
                  <c:v>0.10299999999999999</c:v>
                </c:pt>
                <c:pt idx="3">
                  <c:v>0.19600000000000001</c:v>
                </c:pt>
                <c:pt idx="4">
                  <c:v>1.2999999999999999E-2</c:v>
                </c:pt>
                <c:pt idx="5">
                  <c:v>1.4999999999999999E-2</c:v>
                </c:pt>
                <c:pt idx="6">
                  <c:v>6.0000000000000001E-3</c:v>
                </c:pt>
                <c:pt idx="7">
                  <c:v>5.0000000000000001E-3</c:v>
                </c:pt>
                <c:pt idx="8">
                  <c:v>2.4E-2</c:v>
                </c:pt>
                <c:pt idx="9">
                  <c:v>1.2999999999999999E-2</c:v>
                </c:pt>
                <c:pt idx="10">
                  <c:v>6.0000000000000001E-3</c:v>
                </c:pt>
                <c:pt idx="11">
                  <c:v>3.2000000000000001E-2</c:v>
                </c:pt>
                <c:pt idx="12">
                  <c:v>3.0000000000000001E-3</c:v>
                </c:pt>
                <c:pt idx="13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8.7999999999999995E-2</c:v>
                </c:pt>
                <c:pt idx="1">
                  <c:v>5.2999999999999999E-2</c:v>
                </c:pt>
                <c:pt idx="2">
                  <c:v>6.3E-2</c:v>
                </c:pt>
                <c:pt idx="3">
                  <c:v>5.3999999999999999E-2</c:v>
                </c:pt>
                <c:pt idx="4">
                  <c:v>2.1000000000000001E-2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Sheet1!$A$2:$A$7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0.112</c:v>
                </c:pt>
                <c:pt idx="1">
                  <c:v>4.2000000000000003E-2</c:v>
                </c:pt>
                <c:pt idx="2">
                  <c:v>4.7E-2</c:v>
                </c:pt>
                <c:pt idx="3">
                  <c:v>4.4999999999999998E-2</c:v>
                </c:pt>
                <c:pt idx="4">
                  <c:v>3.5000000000000003E-2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Sheet1!$A$2:$A$7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0.159</c:v>
                </c:pt>
                <c:pt idx="1">
                  <c:v>8.5000000000000006E-2</c:v>
                </c:pt>
                <c:pt idx="2">
                  <c:v>6.7000000000000004E-2</c:v>
                </c:pt>
                <c:pt idx="3">
                  <c:v>6.7000000000000004E-2</c:v>
                </c:pt>
                <c:pt idx="4" formatCode="General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Sheet1!$A$2:$A$7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0.155</c:v>
                </c:pt>
                <c:pt idx="1">
                  <c:v>0.115</c:v>
                </c:pt>
                <c:pt idx="2" formatCode="General">
                  <c:v>0</c:v>
                </c:pt>
                <c:pt idx="3">
                  <c:v>8.3000000000000004E-2</c:v>
                </c:pt>
                <c:pt idx="4" formatCode="General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MTF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Sheet1!$A$2:$A$7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Sheet1!$F$2:$F$7</c:f>
              <c:numCache>
                <c:formatCode>0.00%</c:formatCode>
                <c:ptCount val="6"/>
                <c:pt idx="0">
                  <c:v>0.09</c:v>
                </c:pt>
                <c:pt idx="1">
                  <c:v>0.04</c:v>
                </c:pt>
                <c:pt idx="2">
                  <c:v>0.03</c:v>
                </c:pt>
                <c:pt idx="3">
                  <c:v>6.5000000000000002E-2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2768"/>
        <c:axId val="33794304"/>
      </c:barChart>
      <c:catAx>
        <c:axId val="3379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33794304"/>
        <c:crosses val="autoZero"/>
        <c:auto val="1"/>
        <c:lblAlgn val="ctr"/>
        <c:lblOffset val="100"/>
        <c:noMultiLvlLbl val="0"/>
      </c:catAx>
      <c:valAx>
        <c:axId val="337943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379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130254240607976"/>
          <c:y val="0.38151968503937"/>
          <c:w val="9.712590510022194E-2"/>
          <c:h val="0.43660721387099338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0.19</c:v>
                </c:pt>
                <c:pt idx="1">
                  <c:v>7.0000000000000007E-2</c:v>
                </c:pt>
                <c:pt idx="2">
                  <c:v>7.4999999999999997E-2</c:v>
                </c:pt>
                <c:pt idx="3">
                  <c:v>0.11</c:v>
                </c:pt>
                <c:pt idx="4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0.27500000000000002</c:v>
                </c:pt>
                <c:pt idx="1">
                  <c:v>0.108</c:v>
                </c:pt>
                <c:pt idx="2">
                  <c:v>9.7000000000000003E-2</c:v>
                </c:pt>
                <c:pt idx="3">
                  <c:v>0.14899999999999999</c:v>
                </c:pt>
                <c:pt idx="4">
                  <c:v>4.8000000000000001E-2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0.32200000000000001</c:v>
                </c:pt>
                <c:pt idx="1">
                  <c:v>0.14299999999999999</c:v>
                </c:pt>
                <c:pt idx="2">
                  <c:v>0.108</c:v>
                </c:pt>
                <c:pt idx="3">
                  <c:v>0.158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0.308</c:v>
                </c:pt>
                <c:pt idx="1">
                  <c:v>0.19900000000000001</c:v>
                </c:pt>
                <c:pt idx="3">
                  <c:v>0.186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MTF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0.23499999999999999</c:v>
                </c:pt>
                <c:pt idx="1">
                  <c:v>7.1999999999999995E-2</c:v>
                </c:pt>
                <c:pt idx="2">
                  <c:v>5.2999999999999999E-2</c:v>
                </c:pt>
                <c:pt idx="3">
                  <c:v>0.16600000000000001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20608"/>
        <c:axId val="34422144"/>
      </c:barChart>
      <c:catAx>
        <c:axId val="3442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34422144"/>
        <c:crosses val="autoZero"/>
        <c:auto val="1"/>
        <c:lblAlgn val="ctr"/>
        <c:lblOffset val="100"/>
        <c:noMultiLvlLbl val="0"/>
      </c:catAx>
      <c:valAx>
        <c:axId val="344221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4420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32045994250719E-2"/>
          <c:y val="1.6195747270721594E-2"/>
          <c:w val="0.77946181727284092"/>
          <c:h val="0.93860683175472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0.38</c:v>
                </c:pt>
                <c:pt idx="1">
                  <c:v>0.108</c:v>
                </c:pt>
                <c:pt idx="2">
                  <c:v>0.10299999999999999</c:v>
                </c:pt>
                <c:pt idx="3">
                  <c:v>0.19600000000000001</c:v>
                </c:pt>
                <c:pt idx="4">
                  <c:v>5.5E-2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MTF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0.374</c:v>
                </c:pt>
                <c:pt idx="1">
                  <c:v>0.13600000000000001</c:v>
                </c:pt>
                <c:pt idx="2">
                  <c:v>8.4000000000000005E-2</c:v>
                </c:pt>
                <c:pt idx="3">
                  <c:v>0.21199999999999999</c:v>
                </c:pt>
                <c:pt idx="4">
                  <c:v>6.4000000000000001E-2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Cigarettes</c:v>
                </c:pt>
                <c:pt idx="2">
                  <c:v>Chewing Tobacco</c:v>
                </c:pt>
                <c:pt idx="3">
                  <c:v>Marijuana</c:v>
                </c:pt>
                <c:pt idx="4">
                  <c:v>Any Prescription Drug</c:v>
                </c:pt>
              </c:strCache>
            </c:strRef>
          </c:cat>
          <c:val>
            <c:numRef>
              <c:f>Sheet1!$D$2:$D$6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00736"/>
        <c:axId val="34102272"/>
      </c:barChart>
      <c:catAx>
        <c:axId val="3410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34102272"/>
        <c:crosses val="autoZero"/>
        <c:auto val="1"/>
        <c:lblAlgn val="ctr"/>
        <c:lblOffset val="100"/>
        <c:noMultiLvlLbl val="0"/>
      </c:catAx>
      <c:valAx>
        <c:axId val="341022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410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27646544181978"/>
          <c:y val="0.44387622330854298"/>
          <c:w val="0.12682539464673828"/>
          <c:h val="8.0817582441526106E-2"/>
        </c:manualLayout>
      </c:layout>
      <c:overlay val="0"/>
      <c:txPr>
        <a:bodyPr/>
        <a:lstStyle/>
        <a:p>
          <a:pPr>
            <a:defRPr sz="105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F08E443-2F0D-49F1-B89F-AC4A43F4767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A4049FF-9D95-4807-959D-DCFC89DBE4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bing.com/images/search?q=pictures+of+thc+ear+wax&amp;id=01AC956C8EA8CC0594D84465384A8AD9BD5B206F&amp;FORM=IQFR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ing.com/images/search?q=pictures+of+thc+ear+wax&amp;view=detailv2&amp;&amp;id=D2B1001D8106C4D9D1FBA0E1C5E61FE5F1097129&amp;selectedIndex=1&amp;ccid=pzSkkbXM&amp;simid=608019481469125580&amp;thid=OIP.Ma734a491b5cc86d91ed053f3d102c5fao0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bing.com/images/search?q=pictures+of+thc+ear+wax&amp;view=detailv2&amp;&amp;id=490EFE5CEFF5B4A1443134D10CEA7ECFCCE16053&amp;selectedIndex=0&amp;ccid=1tQ46BkJ&amp;simid=608003753302951137&amp;thid=OIP.Md6d438e819091082de45ca5d514dd082H0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ng.com/images/search?q=Eating+Marijuana+Edibles&amp;view=detailv2&amp;&amp;id=A2ED9E8A803C7C07B2B34A82837EB4B8C2EB6654&amp;selectedIndex=171&amp;ccid=gnGyGeXd&amp;simid=608045083782546058&amp;thid=OIP.M8271b219e5ddf8b5584f43a2b4df12e8o0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hyperlink" Target="http://www.bing.com/images/search?q=marijuana+edibles&amp;view=detailv2&amp;&amp;id=61F557205F924752EBC82253905A86DBD303263C&amp;selectedIndex=95&amp;ccid=pAyLE8v4&amp;simid=608025318335382298&amp;thid=OIP.Ma40c8b13cbf84e6b91f6030291a62599o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bing.com/images/search?q=Eating+Marijuana+Edibles&amp;view=detailv2&amp;&amp;id=F103D091A2682FDDE41E00C9D5D81514C21AFC7E&amp;selectedIndex=12&amp;ccid=c2XOK4qz&amp;simid=608039302757353491&amp;thid=OIP.M7365ce2b8ab3bfcc44e6fb8b437fe687o0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www.bing.com/images/search?q=Eating+Marijuana+Edibles&amp;view=detailv2&amp;&amp;id=F0E0B21F3A510C471F546E37B74DA0ABBA61B51C&amp;selectedIndex=87&amp;ccid=SUVXiw%2bB&amp;simid=608046221943900158&amp;thid=OIP.M4945578b0f8160d7fe663a8054229b11o0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762001"/>
            <a:ext cx="7543800" cy="14478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6600"/>
                </a:solidFill>
              </a:rPr>
              <a:t>Steuben Prevention Coalition</a:t>
            </a:r>
            <a:endParaRPr lang="en-US" sz="4000" b="1" u="sng" dirty="0">
              <a:solidFill>
                <a:srgbClr val="FF66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543800" cy="28956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/>
              </a:rPr>
              <a:t>Steuben County School Districts</a:t>
            </a:r>
            <a:r>
              <a:rPr lang="en-US" sz="3600" b="1" dirty="0" smtClean="0">
                <a:effectLst/>
              </a:rPr>
              <a:t/>
            </a:r>
            <a:br>
              <a:rPr lang="en-US" sz="3600" b="1" dirty="0" smtClean="0">
                <a:effectLst/>
              </a:rPr>
            </a:br>
            <a:r>
              <a:rPr lang="en-US" sz="3600" b="1" dirty="0">
                <a:effectLst/>
              </a:rPr>
              <a:t/>
            </a:r>
            <a:br>
              <a:rPr lang="en-US" sz="3600" b="1" dirty="0">
                <a:effectLst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</a:rPr>
              <a:t>2015 Prevention Needs Assessment</a:t>
            </a:r>
            <a:r>
              <a:rPr lang="en-US" sz="3600" b="1" dirty="0" smtClean="0">
                <a:effectLst/>
              </a:rPr>
              <a:t/>
            </a:r>
            <a:br>
              <a:rPr lang="en-US" sz="3600" b="1" dirty="0" smtClean="0">
                <a:effectLst/>
              </a:rPr>
            </a:br>
            <a:r>
              <a:rPr lang="en-US" sz="3600" b="1" dirty="0">
                <a:effectLst/>
              </a:rPr>
              <a:t/>
            </a:r>
            <a:br>
              <a:rPr lang="en-US" sz="3600" b="1" dirty="0">
                <a:effectLst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</a:rPr>
              <a:t>Survey Results</a:t>
            </a:r>
            <a:endParaRPr lang="en-US" sz="3600" b="1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456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98091828"/>
              </p:ext>
            </p:extLst>
          </p:nvPr>
        </p:nvGraphicFramePr>
        <p:xfrm>
          <a:off x="304800" y="1600200"/>
          <a:ext cx="8215312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4267199" y="381000"/>
            <a:ext cx="3581399" cy="13502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Steuben County 8</a:t>
            </a:r>
            <a:r>
              <a:rPr lang="en-US" b="1" baseline="300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th</a:t>
            </a: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 Grade</a:t>
            </a:r>
            <a:endParaRPr lang="en-US" b="1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Trend Data – October </a:t>
            </a:r>
            <a:r>
              <a:rPr lang="en-US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- 2015</a:t>
            </a:r>
            <a:endParaRPr lang="en-US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66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99513978"/>
              </p:ext>
            </p:extLst>
          </p:nvPr>
        </p:nvGraphicFramePr>
        <p:xfrm>
          <a:off x="742950" y="1295400"/>
          <a:ext cx="76581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3995737" y="304799"/>
            <a:ext cx="4038600" cy="1447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 smtClean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solidFill>
                  <a:schemeClr val="bg1"/>
                </a:solidFill>
                <a:ea typeface="Calibri"/>
                <a:cs typeface="Times New Roman"/>
              </a:rPr>
              <a:t>Steuben County 10</a:t>
            </a:r>
            <a:r>
              <a:rPr lang="en-US" sz="2000" b="1" baseline="30000" dirty="0" smtClean="0">
                <a:solidFill>
                  <a:schemeClr val="bg1"/>
                </a:solidFill>
                <a:ea typeface="Calibri"/>
                <a:cs typeface="Times New Roman"/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  <a:ea typeface="Calibri"/>
                <a:cs typeface="Times New Roman"/>
              </a:rPr>
              <a:t> Grade</a:t>
            </a:r>
            <a:endParaRPr lang="en-US" sz="20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Trend Data – October </a:t>
            </a:r>
            <a:r>
              <a:rPr lang="en-US" sz="20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- 2015</a:t>
            </a:r>
            <a:endParaRPr lang="en-US" sz="2000" b="1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en-US" sz="20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en-US" sz="20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28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36278338"/>
              </p:ext>
            </p:extLst>
          </p:nvPr>
        </p:nvGraphicFramePr>
        <p:xfrm>
          <a:off x="533400" y="13716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0" y="152400"/>
            <a:ext cx="3276600" cy="1295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Steuben County 12</a:t>
            </a:r>
            <a:r>
              <a:rPr lang="en-US" b="1" baseline="300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th</a:t>
            </a: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 Grade</a:t>
            </a:r>
            <a:endParaRPr lang="en-US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Trend Data – October 2015</a:t>
            </a:r>
            <a:endParaRPr lang="en-US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07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85013327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327927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8th Grade Problem Behaviors - 2015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0732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392668"/>
            <a:ext cx="4230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10th </a:t>
            </a:r>
            <a:r>
              <a:rPr lang="en-US" b="1" dirty="0"/>
              <a:t>Grade Problem Behaviors - 2015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47522730"/>
              </p:ext>
            </p:extLst>
          </p:nvPr>
        </p:nvGraphicFramePr>
        <p:xfrm>
          <a:off x="838200" y="762000"/>
          <a:ext cx="7924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67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67583296"/>
              </p:ext>
            </p:extLst>
          </p:nvPr>
        </p:nvGraphicFramePr>
        <p:xfrm>
          <a:off x="1371600" y="1162050"/>
          <a:ext cx="7010400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457200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12</a:t>
            </a:r>
            <a:r>
              <a:rPr lang="en-US" sz="2800" b="1" baseline="30000" dirty="0"/>
              <a:t>th</a:t>
            </a:r>
            <a:r>
              <a:rPr lang="en-US" sz="2800" b="1" dirty="0"/>
              <a:t> Grade Problem Behaviors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2991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20494"/>
              </p:ext>
            </p:extLst>
          </p:nvPr>
        </p:nvGraphicFramePr>
        <p:xfrm>
          <a:off x="76200" y="7034"/>
          <a:ext cx="9040837" cy="6850966"/>
        </p:xfrm>
        <a:graphic>
          <a:graphicData uri="http://schemas.openxmlformats.org/drawingml/2006/table">
            <a:tbl>
              <a:tblPr/>
              <a:tblGrid>
                <a:gridCol w="1449508"/>
                <a:gridCol w="1626050"/>
                <a:gridCol w="65041"/>
                <a:gridCol w="585378"/>
                <a:gridCol w="594669"/>
                <a:gridCol w="594669"/>
                <a:gridCol w="594669"/>
                <a:gridCol w="380961"/>
                <a:gridCol w="631837"/>
                <a:gridCol w="631837"/>
                <a:gridCol w="631837"/>
                <a:gridCol w="1199604"/>
                <a:gridCol w="54777"/>
              </a:tblGrid>
              <a:tr h="271062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Steuben County Core Measures 2015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0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Grade 8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4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 Measure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of Students per Year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Students Participated per Year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0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Day Use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Prescription Drugs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4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8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Risk       (people are at moderate or great risk of harming themselves)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67.8%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65.4%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72.3%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84.8%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86.7%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69.9%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4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5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Parental Disapproval (Parents feel it would be wrong or very wrong to use)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91.7%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96.4%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96.7%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93.8%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4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49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Peer Disapproval (It is wrong or very wrong for someone my age to use)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87.0%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81.6%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85.6%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Age of Onset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Students Participated per Year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Prescription Pain Relievers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46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9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694924"/>
              </p:ext>
            </p:extLst>
          </p:nvPr>
        </p:nvGraphicFramePr>
        <p:xfrm>
          <a:off x="-1" y="0"/>
          <a:ext cx="9144003" cy="6857996"/>
        </p:xfrm>
        <a:graphic>
          <a:graphicData uri="http://schemas.openxmlformats.org/drawingml/2006/table">
            <a:tbl>
              <a:tblPr/>
              <a:tblGrid>
                <a:gridCol w="1460046"/>
                <a:gridCol w="1600434"/>
                <a:gridCol w="65516"/>
                <a:gridCol w="627071"/>
                <a:gridCol w="589634"/>
                <a:gridCol w="636430"/>
                <a:gridCol w="636430"/>
                <a:gridCol w="383730"/>
                <a:gridCol w="636430"/>
                <a:gridCol w="636430"/>
                <a:gridCol w="636430"/>
                <a:gridCol w="1149963"/>
                <a:gridCol w="85459"/>
              </a:tblGrid>
              <a:tr h="27598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Steuben County Core Measures 2015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0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Grade 10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9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 Measure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of Students per Year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Students Participated per Year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Day Use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Prescription Drugs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9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Risk       (people are at moderate or great risk of harming themselves)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72.6%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65.9%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67.6%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83.6%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85.4%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870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848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9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Parental Disapproval (Parents feel it would be wrong or very wrong to use)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76.9%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9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56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Peer Disapproval (It is wrong or very wrong for someone my age to use)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79.9%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67.4%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84.5%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62.8%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72.1%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858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0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Age of Onset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Students Participated per Year</a:t>
                      </a:r>
                    </a:p>
                  </a:txBody>
                  <a:tcPr marL="7263" marR="7263" marT="7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Prescription Pain Relievers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63" marR="7263" marT="7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4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55697"/>
              </p:ext>
            </p:extLst>
          </p:nvPr>
        </p:nvGraphicFramePr>
        <p:xfrm>
          <a:off x="76198" y="-3"/>
          <a:ext cx="9601201" cy="7162802"/>
        </p:xfrm>
        <a:graphic>
          <a:graphicData uri="http://schemas.openxmlformats.org/drawingml/2006/table">
            <a:tbl>
              <a:tblPr/>
              <a:tblGrid>
                <a:gridCol w="1539349"/>
                <a:gridCol w="1726835"/>
                <a:gridCol w="69072"/>
                <a:gridCol w="621661"/>
                <a:gridCol w="631528"/>
                <a:gridCol w="631528"/>
                <a:gridCol w="631528"/>
                <a:gridCol w="404573"/>
                <a:gridCol w="670999"/>
                <a:gridCol w="670999"/>
                <a:gridCol w="670999"/>
                <a:gridCol w="700602"/>
                <a:gridCol w="631528"/>
              </a:tblGrid>
              <a:tr h="28340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Steuben County Core Measures 2015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Grade 12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0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 Measure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of Students per Year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Students Participated per Year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Day Use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38.0%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Prescription Drugs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Risk       (people are at moderate or great risk of harming themselves)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79.0%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35.9%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Parental Disapproval (Parents feel it would be wrong or very wrong to use)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93.4%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89.1%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82.7%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0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17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Perception of Peer Disapproval (It is wrong or very wrong for someone my age to use)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66.5%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53.4%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4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4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Age of Onset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Students Participated per Year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Tobacco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Marijuana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Prescription Pain Relievers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7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5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19400"/>
            <a:ext cx="7125113" cy="2524676"/>
          </a:xfrm>
        </p:spPr>
        <p:txBody>
          <a:bodyPr/>
          <a:lstStyle/>
          <a:p>
            <a:r>
              <a:rPr lang="en-US" dirty="0" smtClean="0"/>
              <a:t>School Data Presentations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9 out of 11 completed thus far.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9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0"/>
            <a:ext cx="6096000" cy="365759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Total Number of Students = 2,357</a:t>
            </a:r>
          </a:p>
          <a:p>
            <a:endParaRPr lang="en-US" b="1" dirty="0"/>
          </a:p>
          <a:p>
            <a:r>
              <a:rPr lang="en-US" b="1" dirty="0" smtClean="0"/>
              <a:t>Number of males    = 1,130</a:t>
            </a:r>
          </a:p>
          <a:p>
            <a:r>
              <a:rPr lang="en-US" b="1" dirty="0" smtClean="0"/>
              <a:t>Number of females = 1,227</a:t>
            </a:r>
          </a:p>
          <a:p>
            <a:endParaRPr lang="en-US" b="1" dirty="0"/>
          </a:p>
          <a:p>
            <a:r>
              <a:rPr lang="en-US" b="1" dirty="0" smtClean="0"/>
              <a:t>By Grades:  8</a:t>
            </a:r>
            <a:r>
              <a:rPr lang="en-US" b="1" baseline="30000" dirty="0" smtClean="0"/>
              <a:t>th</a:t>
            </a:r>
            <a:r>
              <a:rPr lang="en-US" b="1" dirty="0" smtClean="0"/>
              <a:t>   = 907</a:t>
            </a:r>
          </a:p>
          <a:p>
            <a:pPr marL="3657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10</a:t>
            </a:r>
            <a:r>
              <a:rPr lang="en-US" b="1" baseline="30000" dirty="0" smtClean="0"/>
              <a:t>th</a:t>
            </a:r>
            <a:r>
              <a:rPr lang="en-US" b="1" dirty="0" smtClean="0"/>
              <a:t>  = 877</a:t>
            </a:r>
          </a:p>
          <a:p>
            <a:pPr marL="749808" lvl="2" indent="0">
              <a:buNone/>
            </a:pPr>
            <a:r>
              <a:rPr lang="en-US" sz="2000" b="1" dirty="0" smtClean="0"/>
              <a:t>              12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  = 573</a:t>
            </a:r>
          </a:p>
          <a:p>
            <a:pPr lvl="8"/>
            <a:r>
              <a:rPr lang="en-US" b="1" dirty="0"/>
              <a:t> </a:t>
            </a:r>
            <a:r>
              <a:rPr lang="en-US" b="1" dirty="0" smtClean="0"/>
              <a:t>    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543800" cy="914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Characteristics of Participants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12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914400"/>
          </a:xfrm>
        </p:spPr>
        <p:txBody>
          <a:bodyPr/>
          <a:lstStyle/>
          <a:p>
            <a:r>
              <a:rPr lang="en-US" b="1" u="sng" dirty="0" smtClean="0"/>
              <a:t>STOP </a:t>
            </a:r>
            <a:r>
              <a:rPr lang="en-US" b="1" u="sng" dirty="0" smtClean="0"/>
              <a:t>Grant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are applying for a </a:t>
            </a:r>
            <a:r>
              <a:rPr lang="en-US" sz="2800" b="1" dirty="0" smtClean="0"/>
              <a:t>Sober Truth on Preventing Underage Drinking Act Grant.</a:t>
            </a:r>
          </a:p>
          <a:p>
            <a:r>
              <a:rPr lang="en-US" sz="2800" dirty="0" smtClean="0"/>
              <a:t>Grant was submitted yesterday.</a:t>
            </a:r>
          </a:p>
          <a:p>
            <a:r>
              <a:rPr lang="en-US" sz="2800" dirty="0" smtClean="0"/>
              <a:t>Grant is for $50,000/year for four years.</a:t>
            </a:r>
          </a:p>
          <a:p>
            <a:r>
              <a:rPr lang="en-US" sz="2800" dirty="0" smtClean="0"/>
              <a:t>Purpose is to “prevent and reduce alcohol use among youth in communities throughout the U.S. and strengthen collaboration among communities.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492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43800" cy="914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Other Upcoming Programs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096000" cy="365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DITEP (Drug Impairment Training for Education Professionals – July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“Tall Cop” Program – March 9, 2017 6:00pm – 7:30pm and March 10, 2017 9:00am – 3:00pm.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423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ccsc.ccdor.local\data\Userhome\mccumin\My Documents\Marijuana Task Force\santa cookie cartoon Colorado and Washing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78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se1.mm.bing.net/th?id=OIP.Mab7a3b7ec7aad9c6f6747c0b21bf6451o0&amp;w=148&amp;h=95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1478"/>
            <a:ext cx="4114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e1.mm.bing.net/th?&amp;id=OIP.Md6d438e819091082de45ca5d514dd082H0&amp;w=300&amp;h=238&amp;c=0&amp;pid=1.9&amp;rs=0&amp;p=0&amp;r=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191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e1.mm.bing.net/th?&amp;id=OIP.Ma734a491b5cc86d91ed053f3d102c5fao0&amp;w=300&amp;h=225&amp;c=0&amp;pid=1.9&amp;rs=0&amp;p=0&amp;r=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41910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farm1.static.flickr.com/143/326401644_15b89b4286_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41148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6400" y="304800"/>
            <a:ext cx="5943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THC Ear Wax and Butane Hash Oil – 90% Pure THC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54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Marijuana Edibles</a:t>
            </a:r>
            <a:endParaRPr lang="en-US" b="1" dirty="0"/>
          </a:p>
        </p:txBody>
      </p:sp>
      <p:pic>
        <p:nvPicPr>
          <p:cNvPr id="2050" name="Picture 2" descr="http://tse1.mm.bing.net/th?&amp;id=OIP.Ma40c8b13cbf84e6b91f6030291a62599o0&amp;w=299&amp;h=224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2514601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.keprtv.com/images/Pot_tar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37252"/>
            <a:ext cx="29718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.huffpost.com/gen/1408160/thumbs/n-MARIJUANA-EDIBLES-large570.jpg?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2514601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se1.mm.bing.net/th?&amp;id=OIP.M7365ce2b8ab3bfcc44e6fb8b437fe687o0&amp;w=303&amp;h=169&amp;c=0&amp;pid=1.9&amp;rs=0&amp;p=0&amp;r=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4114800"/>
            <a:ext cx="28765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tse1.mm.bing.net/th?&amp;id=OIP.M8271b219e5ddf8b5584f43a2b4df12e8o0&amp;w=163&amp;h=165&amp;c=0&amp;pid=1.9&amp;rs=0&amp;p=0&amp;r=0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7252"/>
            <a:ext cx="2362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tse1.mm.bing.net/th?&amp;id=OIP.M4945578b0f8160d7fe663a8054229b11o0&amp;w=299&amp;h=209&amp;c=0&amp;pid=1.9&amp;rs=0&amp;p=0&amp;r=0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681287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379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736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824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52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31520"/>
            <a:ext cx="7620000" cy="1173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Participating School Districts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7924799" cy="4419600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. Addison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2. Arkport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3. Avoca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4. Bath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5. Campbell/Savona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6. Canisteo/Greenwood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7. Corning School District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8. Hammondsport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9. Hornell City School District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10. Prattsburgh CSD</a:t>
            </a:r>
            <a:b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11. Wayland/Cohocton CSD</a:t>
            </a:r>
            <a:endParaRPr lang="en-US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101678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78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0097819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43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12797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456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99806910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4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355548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22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71544966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79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306</TotalTime>
  <Words>1113</Words>
  <Application>Microsoft Office PowerPoint</Application>
  <PresentationFormat>On-screen Show (4:3)</PresentationFormat>
  <Paragraphs>894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Elemental</vt:lpstr>
      <vt:lpstr>Steuben County School Districts  2015 Prevention Needs Assessment  Survey Results</vt:lpstr>
      <vt:lpstr>Characteristics of Participants </vt:lpstr>
      <vt:lpstr>1. Addison CSD 2. Arkport CSD 3. Avoca CSD 4. Bath CSD 5. Campbell/Savona CSD 6. Canisteo/Greenwood CSD 7. Corning School District 8. Hammondsport CSD 9. Hornell City School District 10. Prattsburgh CSD 11. Wayland/Cohocton CSD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School Data Presentations  9 out of 11 completed thus far.</vt:lpstr>
      <vt:lpstr>STOP Grant</vt:lpstr>
      <vt:lpstr>Other Upcoming Programs</vt:lpstr>
      <vt:lpstr>PowerPoint Presentation</vt:lpstr>
      <vt:lpstr>PowerPoint Presentation</vt:lpstr>
      <vt:lpstr>Marijuana Edibles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Steuben Prevention Coalition</dc:title>
  <dc:creator>doradmin</dc:creator>
  <cp:lastModifiedBy>Norm McCumiskey</cp:lastModifiedBy>
  <cp:revision>47</cp:revision>
  <cp:lastPrinted>2016-03-23T15:04:22Z</cp:lastPrinted>
  <dcterms:created xsi:type="dcterms:W3CDTF">2016-02-02T19:07:47Z</dcterms:created>
  <dcterms:modified xsi:type="dcterms:W3CDTF">2016-05-11T20:16:56Z</dcterms:modified>
</cp:coreProperties>
</file>