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01" r:id="rId3"/>
    <p:sldId id="264" r:id="rId4"/>
    <p:sldId id="280" r:id="rId5"/>
    <p:sldId id="295" r:id="rId6"/>
    <p:sldId id="296" r:id="rId7"/>
    <p:sldId id="297" r:id="rId8"/>
    <p:sldId id="298" r:id="rId9"/>
    <p:sldId id="293" r:id="rId10"/>
    <p:sldId id="278" r:id="rId11"/>
    <p:sldId id="285" r:id="rId12"/>
    <p:sldId id="286" r:id="rId13"/>
    <p:sldId id="288" r:id="rId14"/>
    <p:sldId id="302" r:id="rId15"/>
    <p:sldId id="303" r:id="rId16"/>
    <p:sldId id="291" r:id="rId1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75E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2015</c:v>
                </c:pt>
              </c:strCache>
            </c:strRef>
          </c:tx>
          <c:spPr>
            <a:solidFill>
              <a:srgbClr val="FF0000"/>
            </a:solidFill>
          </c:spPr>
          <c:invertIfNegative val="0"/>
          <c:cat>
            <c:strRef>
              <c:f>Sheet1!$A$2:$A$7</c:f>
              <c:strCache>
                <c:ptCount val="5"/>
                <c:pt idx="0">
                  <c:v>Alcohol</c:v>
                </c:pt>
                <c:pt idx="1">
                  <c:v>Cigarettes</c:v>
                </c:pt>
                <c:pt idx="2">
                  <c:v>Chewing Tobacco</c:v>
                </c:pt>
                <c:pt idx="3">
                  <c:v>Marijuana</c:v>
                </c:pt>
                <c:pt idx="4">
                  <c:v>Any Prescription Drug</c:v>
                </c:pt>
              </c:strCache>
            </c:strRef>
          </c:cat>
          <c:val>
            <c:numRef>
              <c:f>Sheet1!$B$2:$B$7</c:f>
              <c:numCache>
                <c:formatCode>0.00%</c:formatCode>
                <c:ptCount val="6"/>
                <c:pt idx="0">
                  <c:v>8.7999999999999995E-2</c:v>
                </c:pt>
                <c:pt idx="1">
                  <c:v>5.2999999999999999E-2</c:v>
                </c:pt>
                <c:pt idx="2">
                  <c:v>6.3E-2</c:v>
                </c:pt>
                <c:pt idx="3">
                  <c:v>5.3999999999999999E-2</c:v>
                </c:pt>
                <c:pt idx="4">
                  <c:v>2.1000000000000001E-2</c:v>
                </c:pt>
              </c:numCache>
            </c:numRef>
          </c:val>
          <c:extLst>
            <c:ext xmlns:c16="http://schemas.microsoft.com/office/drawing/2014/chart" uri="{C3380CC4-5D6E-409C-BE32-E72D297353CC}">
              <c16:uniqueId val="{00000000-98E4-4B90-8130-D0CFB070A80D}"/>
            </c:ext>
          </c:extLst>
        </c:ser>
        <c:ser>
          <c:idx val="1"/>
          <c:order val="1"/>
          <c:tx>
            <c:strRef>
              <c:f>Sheet1!$C$1</c:f>
              <c:strCache>
                <c:ptCount val="1"/>
                <c:pt idx="0">
                  <c:v>2014</c:v>
                </c:pt>
              </c:strCache>
            </c:strRef>
          </c:tx>
          <c:spPr>
            <a:solidFill>
              <a:srgbClr val="7030A0"/>
            </a:solidFill>
          </c:spPr>
          <c:invertIfNegative val="0"/>
          <c:cat>
            <c:strRef>
              <c:f>Sheet1!$A$2:$A$7</c:f>
              <c:strCache>
                <c:ptCount val="5"/>
                <c:pt idx="0">
                  <c:v>Alcohol</c:v>
                </c:pt>
                <c:pt idx="1">
                  <c:v>Cigarettes</c:v>
                </c:pt>
                <c:pt idx="2">
                  <c:v>Chewing Tobacco</c:v>
                </c:pt>
                <c:pt idx="3">
                  <c:v>Marijuana</c:v>
                </c:pt>
                <c:pt idx="4">
                  <c:v>Any Prescription Drug</c:v>
                </c:pt>
              </c:strCache>
            </c:strRef>
          </c:cat>
          <c:val>
            <c:numRef>
              <c:f>Sheet1!$C$2:$C$7</c:f>
              <c:numCache>
                <c:formatCode>0.00%</c:formatCode>
                <c:ptCount val="6"/>
                <c:pt idx="0">
                  <c:v>0.112</c:v>
                </c:pt>
                <c:pt idx="1">
                  <c:v>4.2000000000000003E-2</c:v>
                </c:pt>
                <c:pt idx="2">
                  <c:v>4.7E-2</c:v>
                </c:pt>
                <c:pt idx="3">
                  <c:v>4.4999999999999998E-2</c:v>
                </c:pt>
                <c:pt idx="4">
                  <c:v>3.5000000000000003E-2</c:v>
                </c:pt>
              </c:numCache>
            </c:numRef>
          </c:val>
          <c:extLst>
            <c:ext xmlns:c16="http://schemas.microsoft.com/office/drawing/2014/chart" uri="{C3380CC4-5D6E-409C-BE32-E72D297353CC}">
              <c16:uniqueId val="{00000001-98E4-4B90-8130-D0CFB070A80D}"/>
            </c:ext>
          </c:extLst>
        </c:ser>
        <c:ser>
          <c:idx val="2"/>
          <c:order val="2"/>
          <c:tx>
            <c:strRef>
              <c:f>Sheet1!$D$1</c:f>
              <c:strCache>
                <c:ptCount val="1"/>
                <c:pt idx="0">
                  <c:v>2012</c:v>
                </c:pt>
              </c:strCache>
            </c:strRef>
          </c:tx>
          <c:spPr>
            <a:solidFill>
              <a:srgbClr val="00B0F0"/>
            </a:solidFill>
          </c:spPr>
          <c:invertIfNegative val="0"/>
          <c:cat>
            <c:strRef>
              <c:f>Sheet1!$A$2:$A$7</c:f>
              <c:strCache>
                <c:ptCount val="5"/>
                <c:pt idx="0">
                  <c:v>Alcohol</c:v>
                </c:pt>
                <c:pt idx="1">
                  <c:v>Cigarettes</c:v>
                </c:pt>
                <c:pt idx="2">
                  <c:v>Chewing Tobacco</c:v>
                </c:pt>
                <c:pt idx="3">
                  <c:v>Marijuana</c:v>
                </c:pt>
                <c:pt idx="4">
                  <c:v>Any Prescription Drug</c:v>
                </c:pt>
              </c:strCache>
            </c:strRef>
          </c:cat>
          <c:val>
            <c:numRef>
              <c:f>Sheet1!$D$2:$D$7</c:f>
              <c:numCache>
                <c:formatCode>0.00%</c:formatCode>
                <c:ptCount val="6"/>
                <c:pt idx="0">
                  <c:v>0.159</c:v>
                </c:pt>
                <c:pt idx="1">
                  <c:v>8.5000000000000006E-2</c:v>
                </c:pt>
                <c:pt idx="2">
                  <c:v>6.7000000000000004E-2</c:v>
                </c:pt>
                <c:pt idx="3">
                  <c:v>6.7000000000000004E-2</c:v>
                </c:pt>
                <c:pt idx="4" formatCode="General">
                  <c:v>0</c:v>
                </c:pt>
              </c:numCache>
            </c:numRef>
          </c:val>
          <c:extLst>
            <c:ext xmlns:c16="http://schemas.microsoft.com/office/drawing/2014/chart" uri="{C3380CC4-5D6E-409C-BE32-E72D297353CC}">
              <c16:uniqueId val="{00000002-98E4-4B90-8130-D0CFB070A80D}"/>
            </c:ext>
          </c:extLst>
        </c:ser>
        <c:ser>
          <c:idx val="3"/>
          <c:order val="3"/>
          <c:tx>
            <c:strRef>
              <c:f>Sheet1!$E$1</c:f>
              <c:strCache>
                <c:ptCount val="1"/>
                <c:pt idx="0">
                  <c:v>2010</c:v>
                </c:pt>
              </c:strCache>
            </c:strRef>
          </c:tx>
          <c:spPr>
            <a:solidFill>
              <a:srgbClr val="FFFF00"/>
            </a:solidFill>
          </c:spPr>
          <c:invertIfNegative val="0"/>
          <c:cat>
            <c:strRef>
              <c:f>Sheet1!$A$2:$A$7</c:f>
              <c:strCache>
                <c:ptCount val="5"/>
                <c:pt idx="0">
                  <c:v>Alcohol</c:v>
                </c:pt>
                <c:pt idx="1">
                  <c:v>Cigarettes</c:v>
                </c:pt>
                <c:pt idx="2">
                  <c:v>Chewing Tobacco</c:v>
                </c:pt>
                <c:pt idx="3">
                  <c:v>Marijuana</c:v>
                </c:pt>
                <c:pt idx="4">
                  <c:v>Any Prescription Drug</c:v>
                </c:pt>
              </c:strCache>
            </c:strRef>
          </c:cat>
          <c:val>
            <c:numRef>
              <c:f>Sheet1!$E$2:$E$7</c:f>
              <c:numCache>
                <c:formatCode>0.00%</c:formatCode>
                <c:ptCount val="6"/>
                <c:pt idx="0">
                  <c:v>0.155</c:v>
                </c:pt>
                <c:pt idx="1">
                  <c:v>0.115</c:v>
                </c:pt>
                <c:pt idx="2" formatCode="General">
                  <c:v>0</c:v>
                </c:pt>
                <c:pt idx="3">
                  <c:v>8.3000000000000004E-2</c:v>
                </c:pt>
                <c:pt idx="4" formatCode="General">
                  <c:v>0</c:v>
                </c:pt>
              </c:numCache>
            </c:numRef>
          </c:val>
          <c:extLst>
            <c:ext xmlns:c16="http://schemas.microsoft.com/office/drawing/2014/chart" uri="{C3380CC4-5D6E-409C-BE32-E72D297353CC}">
              <c16:uniqueId val="{00000003-98E4-4B90-8130-D0CFB070A80D}"/>
            </c:ext>
          </c:extLst>
        </c:ser>
        <c:ser>
          <c:idx val="4"/>
          <c:order val="4"/>
          <c:tx>
            <c:strRef>
              <c:f>Sheet1!$F$1</c:f>
              <c:strCache>
                <c:ptCount val="1"/>
                <c:pt idx="0">
                  <c:v>MTF 2014</c:v>
                </c:pt>
              </c:strCache>
            </c:strRef>
          </c:tx>
          <c:spPr>
            <a:solidFill>
              <a:schemeClr val="tx1"/>
            </a:solidFill>
          </c:spPr>
          <c:invertIfNegative val="0"/>
          <c:cat>
            <c:strRef>
              <c:f>Sheet1!$A$2:$A$7</c:f>
              <c:strCache>
                <c:ptCount val="5"/>
                <c:pt idx="0">
                  <c:v>Alcohol</c:v>
                </c:pt>
                <c:pt idx="1">
                  <c:v>Cigarettes</c:v>
                </c:pt>
                <c:pt idx="2">
                  <c:v>Chewing Tobacco</c:v>
                </c:pt>
                <c:pt idx="3">
                  <c:v>Marijuana</c:v>
                </c:pt>
                <c:pt idx="4">
                  <c:v>Any Prescription Drug</c:v>
                </c:pt>
              </c:strCache>
            </c:strRef>
          </c:cat>
          <c:val>
            <c:numRef>
              <c:f>Sheet1!$F$2:$F$7</c:f>
              <c:numCache>
                <c:formatCode>0.00%</c:formatCode>
                <c:ptCount val="6"/>
                <c:pt idx="0">
                  <c:v>0.09</c:v>
                </c:pt>
                <c:pt idx="1">
                  <c:v>0.04</c:v>
                </c:pt>
                <c:pt idx="2">
                  <c:v>0.03</c:v>
                </c:pt>
                <c:pt idx="3">
                  <c:v>6.5000000000000002E-2</c:v>
                </c:pt>
              </c:numCache>
            </c:numRef>
          </c:val>
          <c:extLst>
            <c:ext xmlns:c16="http://schemas.microsoft.com/office/drawing/2014/chart" uri="{C3380CC4-5D6E-409C-BE32-E72D297353CC}">
              <c16:uniqueId val="{00000004-98E4-4B90-8130-D0CFB070A80D}"/>
            </c:ext>
          </c:extLst>
        </c:ser>
        <c:dLbls>
          <c:showLegendKey val="0"/>
          <c:showVal val="0"/>
          <c:showCatName val="0"/>
          <c:showSerName val="0"/>
          <c:showPercent val="0"/>
          <c:showBubbleSize val="0"/>
        </c:dLbls>
        <c:gapWidth val="150"/>
        <c:axId val="33509376"/>
        <c:axId val="33510912"/>
      </c:barChart>
      <c:catAx>
        <c:axId val="33509376"/>
        <c:scaling>
          <c:orientation val="minMax"/>
        </c:scaling>
        <c:delete val="0"/>
        <c:axPos val="b"/>
        <c:numFmt formatCode="General" sourceLinked="0"/>
        <c:majorTickMark val="out"/>
        <c:minorTickMark val="none"/>
        <c:tickLblPos val="nextTo"/>
        <c:txPr>
          <a:bodyPr/>
          <a:lstStyle/>
          <a:p>
            <a:pPr>
              <a:defRPr sz="1200" b="1"/>
            </a:pPr>
            <a:endParaRPr lang="en-US"/>
          </a:p>
        </c:txPr>
        <c:crossAx val="33510912"/>
        <c:crosses val="autoZero"/>
        <c:auto val="1"/>
        <c:lblAlgn val="ctr"/>
        <c:lblOffset val="100"/>
        <c:noMultiLvlLbl val="0"/>
      </c:catAx>
      <c:valAx>
        <c:axId val="33510912"/>
        <c:scaling>
          <c:orientation val="minMax"/>
        </c:scaling>
        <c:delete val="0"/>
        <c:axPos val="l"/>
        <c:majorGridlines/>
        <c:numFmt formatCode="0.00%" sourceLinked="1"/>
        <c:majorTickMark val="out"/>
        <c:minorTickMark val="none"/>
        <c:tickLblPos val="nextTo"/>
        <c:txPr>
          <a:bodyPr/>
          <a:lstStyle/>
          <a:p>
            <a:pPr>
              <a:defRPr sz="1200" b="1"/>
            </a:pPr>
            <a:endParaRPr lang="en-US"/>
          </a:p>
        </c:txPr>
        <c:crossAx val="33509376"/>
        <c:crosses val="autoZero"/>
        <c:crossBetween val="between"/>
      </c:valAx>
    </c:plotArea>
    <c:legend>
      <c:legendPos val="r"/>
      <c:layout>
        <c:manualLayout>
          <c:xMode val="edge"/>
          <c:yMode val="edge"/>
          <c:x val="0.86451677915260594"/>
          <c:y val="0.38151968503937"/>
          <c:w val="0.1239115813648294"/>
          <c:h val="0.43660721387099338"/>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07093143207845"/>
          <c:y val="1.8892763404574429E-2"/>
          <c:w val="0.70987908227889429"/>
          <c:h val="0.90898800149981251"/>
        </c:manualLayout>
      </c:layout>
      <c:barChart>
        <c:barDir val="col"/>
        <c:grouping val="clustered"/>
        <c:varyColors val="0"/>
        <c:ser>
          <c:idx val="0"/>
          <c:order val="0"/>
          <c:tx>
            <c:strRef>
              <c:f>Sheet1!$B$1</c:f>
              <c:strCache>
                <c:ptCount val="1"/>
                <c:pt idx="0">
                  <c:v>2015</c:v>
                </c:pt>
              </c:strCache>
            </c:strRef>
          </c:tx>
          <c:spPr>
            <a:solidFill>
              <a:srgbClr val="FF0000"/>
            </a:solidFill>
          </c:spPr>
          <c:invertIfNegative val="0"/>
          <c:cat>
            <c:strRef>
              <c:f>Sheet1!$A$2:$A$6</c:f>
              <c:strCache>
                <c:ptCount val="5"/>
                <c:pt idx="0">
                  <c:v>Alcohol</c:v>
                </c:pt>
                <c:pt idx="1">
                  <c:v>Cigarettes</c:v>
                </c:pt>
                <c:pt idx="2">
                  <c:v>Chewing Tobacco</c:v>
                </c:pt>
                <c:pt idx="3">
                  <c:v>Marijuana</c:v>
                </c:pt>
                <c:pt idx="4">
                  <c:v>Any Prescription Drug</c:v>
                </c:pt>
              </c:strCache>
            </c:strRef>
          </c:cat>
          <c:val>
            <c:numRef>
              <c:f>Sheet1!$B$2:$B$6</c:f>
              <c:numCache>
                <c:formatCode>0.00%</c:formatCode>
                <c:ptCount val="5"/>
                <c:pt idx="0">
                  <c:v>0.19</c:v>
                </c:pt>
                <c:pt idx="1">
                  <c:v>7.0000000000000007E-2</c:v>
                </c:pt>
                <c:pt idx="2">
                  <c:v>7.4999999999999997E-2</c:v>
                </c:pt>
                <c:pt idx="3">
                  <c:v>0.11</c:v>
                </c:pt>
                <c:pt idx="4">
                  <c:v>0.03</c:v>
                </c:pt>
              </c:numCache>
            </c:numRef>
          </c:val>
          <c:extLst>
            <c:ext xmlns:c16="http://schemas.microsoft.com/office/drawing/2014/chart" uri="{C3380CC4-5D6E-409C-BE32-E72D297353CC}">
              <c16:uniqueId val="{00000000-35C1-4999-9FFC-F4DAE30DAA58}"/>
            </c:ext>
          </c:extLst>
        </c:ser>
        <c:ser>
          <c:idx val="1"/>
          <c:order val="1"/>
          <c:tx>
            <c:strRef>
              <c:f>Sheet1!$C$1</c:f>
              <c:strCache>
                <c:ptCount val="1"/>
                <c:pt idx="0">
                  <c:v>2014</c:v>
                </c:pt>
              </c:strCache>
            </c:strRef>
          </c:tx>
          <c:spPr>
            <a:solidFill>
              <a:srgbClr val="7030A0"/>
            </a:solidFill>
          </c:spPr>
          <c:invertIfNegative val="0"/>
          <c:cat>
            <c:strRef>
              <c:f>Sheet1!$A$2:$A$6</c:f>
              <c:strCache>
                <c:ptCount val="5"/>
                <c:pt idx="0">
                  <c:v>Alcohol</c:v>
                </c:pt>
                <c:pt idx="1">
                  <c:v>Cigarettes</c:v>
                </c:pt>
                <c:pt idx="2">
                  <c:v>Chewing Tobacco</c:v>
                </c:pt>
                <c:pt idx="3">
                  <c:v>Marijuana</c:v>
                </c:pt>
                <c:pt idx="4">
                  <c:v>Any Prescription Drug</c:v>
                </c:pt>
              </c:strCache>
            </c:strRef>
          </c:cat>
          <c:val>
            <c:numRef>
              <c:f>Sheet1!$C$2:$C$6</c:f>
              <c:numCache>
                <c:formatCode>0.00%</c:formatCode>
                <c:ptCount val="5"/>
                <c:pt idx="0">
                  <c:v>0.27500000000000002</c:v>
                </c:pt>
                <c:pt idx="1">
                  <c:v>0.108</c:v>
                </c:pt>
                <c:pt idx="2">
                  <c:v>9.7000000000000003E-2</c:v>
                </c:pt>
                <c:pt idx="3">
                  <c:v>0.14899999999999999</c:v>
                </c:pt>
                <c:pt idx="4">
                  <c:v>4.8000000000000001E-2</c:v>
                </c:pt>
              </c:numCache>
            </c:numRef>
          </c:val>
          <c:extLst>
            <c:ext xmlns:c16="http://schemas.microsoft.com/office/drawing/2014/chart" uri="{C3380CC4-5D6E-409C-BE32-E72D297353CC}">
              <c16:uniqueId val="{00000001-35C1-4999-9FFC-F4DAE30DAA58}"/>
            </c:ext>
          </c:extLst>
        </c:ser>
        <c:ser>
          <c:idx val="2"/>
          <c:order val="2"/>
          <c:tx>
            <c:strRef>
              <c:f>Sheet1!$D$1</c:f>
              <c:strCache>
                <c:ptCount val="1"/>
                <c:pt idx="0">
                  <c:v>2012</c:v>
                </c:pt>
              </c:strCache>
            </c:strRef>
          </c:tx>
          <c:spPr>
            <a:solidFill>
              <a:srgbClr val="00B0F0"/>
            </a:solidFill>
          </c:spPr>
          <c:invertIfNegative val="0"/>
          <c:cat>
            <c:strRef>
              <c:f>Sheet1!$A$2:$A$6</c:f>
              <c:strCache>
                <c:ptCount val="5"/>
                <c:pt idx="0">
                  <c:v>Alcohol</c:v>
                </c:pt>
                <c:pt idx="1">
                  <c:v>Cigarettes</c:v>
                </c:pt>
                <c:pt idx="2">
                  <c:v>Chewing Tobacco</c:v>
                </c:pt>
                <c:pt idx="3">
                  <c:v>Marijuana</c:v>
                </c:pt>
                <c:pt idx="4">
                  <c:v>Any Prescription Drug</c:v>
                </c:pt>
              </c:strCache>
            </c:strRef>
          </c:cat>
          <c:val>
            <c:numRef>
              <c:f>Sheet1!$D$2:$D$6</c:f>
              <c:numCache>
                <c:formatCode>0.00%</c:formatCode>
                <c:ptCount val="5"/>
                <c:pt idx="0">
                  <c:v>0.32200000000000001</c:v>
                </c:pt>
                <c:pt idx="1">
                  <c:v>0.14299999999999999</c:v>
                </c:pt>
                <c:pt idx="2">
                  <c:v>0.108</c:v>
                </c:pt>
                <c:pt idx="3">
                  <c:v>0.158</c:v>
                </c:pt>
              </c:numCache>
            </c:numRef>
          </c:val>
          <c:extLst>
            <c:ext xmlns:c16="http://schemas.microsoft.com/office/drawing/2014/chart" uri="{C3380CC4-5D6E-409C-BE32-E72D297353CC}">
              <c16:uniqueId val="{00000002-35C1-4999-9FFC-F4DAE30DAA58}"/>
            </c:ext>
          </c:extLst>
        </c:ser>
        <c:ser>
          <c:idx val="3"/>
          <c:order val="3"/>
          <c:tx>
            <c:strRef>
              <c:f>Sheet1!$E$1</c:f>
              <c:strCache>
                <c:ptCount val="1"/>
                <c:pt idx="0">
                  <c:v>2010</c:v>
                </c:pt>
              </c:strCache>
            </c:strRef>
          </c:tx>
          <c:spPr>
            <a:solidFill>
              <a:srgbClr val="FFFF00"/>
            </a:solidFill>
          </c:spPr>
          <c:invertIfNegative val="0"/>
          <c:cat>
            <c:strRef>
              <c:f>Sheet1!$A$2:$A$6</c:f>
              <c:strCache>
                <c:ptCount val="5"/>
                <c:pt idx="0">
                  <c:v>Alcohol</c:v>
                </c:pt>
                <c:pt idx="1">
                  <c:v>Cigarettes</c:v>
                </c:pt>
                <c:pt idx="2">
                  <c:v>Chewing Tobacco</c:v>
                </c:pt>
                <c:pt idx="3">
                  <c:v>Marijuana</c:v>
                </c:pt>
                <c:pt idx="4">
                  <c:v>Any Prescription Drug</c:v>
                </c:pt>
              </c:strCache>
            </c:strRef>
          </c:cat>
          <c:val>
            <c:numRef>
              <c:f>Sheet1!$E$2:$E$6</c:f>
              <c:numCache>
                <c:formatCode>0.00%</c:formatCode>
                <c:ptCount val="5"/>
                <c:pt idx="0">
                  <c:v>0.308</c:v>
                </c:pt>
                <c:pt idx="1">
                  <c:v>0.19900000000000001</c:v>
                </c:pt>
                <c:pt idx="3">
                  <c:v>0.186</c:v>
                </c:pt>
              </c:numCache>
            </c:numRef>
          </c:val>
          <c:extLst>
            <c:ext xmlns:c16="http://schemas.microsoft.com/office/drawing/2014/chart" uri="{C3380CC4-5D6E-409C-BE32-E72D297353CC}">
              <c16:uniqueId val="{00000003-35C1-4999-9FFC-F4DAE30DAA58}"/>
            </c:ext>
          </c:extLst>
        </c:ser>
        <c:ser>
          <c:idx val="4"/>
          <c:order val="4"/>
          <c:tx>
            <c:strRef>
              <c:f>Sheet1!$F$1</c:f>
              <c:strCache>
                <c:ptCount val="1"/>
                <c:pt idx="0">
                  <c:v>MTF 2014</c:v>
                </c:pt>
              </c:strCache>
            </c:strRef>
          </c:tx>
          <c:spPr>
            <a:solidFill>
              <a:schemeClr val="tx1"/>
            </a:solidFill>
          </c:spPr>
          <c:invertIfNegative val="0"/>
          <c:cat>
            <c:strRef>
              <c:f>Sheet1!$A$2:$A$6</c:f>
              <c:strCache>
                <c:ptCount val="5"/>
                <c:pt idx="0">
                  <c:v>Alcohol</c:v>
                </c:pt>
                <c:pt idx="1">
                  <c:v>Cigarettes</c:v>
                </c:pt>
                <c:pt idx="2">
                  <c:v>Chewing Tobacco</c:v>
                </c:pt>
                <c:pt idx="3">
                  <c:v>Marijuana</c:v>
                </c:pt>
                <c:pt idx="4">
                  <c:v>Any Prescription Drug</c:v>
                </c:pt>
              </c:strCache>
            </c:strRef>
          </c:cat>
          <c:val>
            <c:numRef>
              <c:f>Sheet1!$F$2:$F$6</c:f>
              <c:numCache>
                <c:formatCode>0.00%</c:formatCode>
                <c:ptCount val="5"/>
                <c:pt idx="0">
                  <c:v>0.23499999999999999</c:v>
                </c:pt>
                <c:pt idx="1">
                  <c:v>7.1999999999999995E-2</c:v>
                </c:pt>
                <c:pt idx="2">
                  <c:v>5.2999999999999999E-2</c:v>
                </c:pt>
                <c:pt idx="3">
                  <c:v>0.16600000000000001</c:v>
                </c:pt>
              </c:numCache>
            </c:numRef>
          </c:val>
          <c:extLst>
            <c:ext xmlns:c16="http://schemas.microsoft.com/office/drawing/2014/chart" uri="{C3380CC4-5D6E-409C-BE32-E72D297353CC}">
              <c16:uniqueId val="{00000004-35C1-4999-9FFC-F4DAE30DAA58}"/>
            </c:ext>
          </c:extLst>
        </c:ser>
        <c:dLbls>
          <c:showLegendKey val="0"/>
          <c:showVal val="0"/>
          <c:showCatName val="0"/>
          <c:showSerName val="0"/>
          <c:showPercent val="0"/>
          <c:showBubbleSize val="0"/>
        </c:dLbls>
        <c:gapWidth val="150"/>
        <c:axId val="33629312"/>
        <c:axId val="33630848"/>
      </c:barChart>
      <c:catAx>
        <c:axId val="33629312"/>
        <c:scaling>
          <c:orientation val="minMax"/>
        </c:scaling>
        <c:delete val="0"/>
        <c:axPos val="b"/>
        <c:numFmt formatCode="General" sourceLinked="0"/>
        <c:majorTickMark val="out"/>
        <c:minorTickMark val="none"/>
        <c:tickLblPos val="nextTo"/>
        <c:crossAx val="33630848"/>
        <c:crosses val="autoZero"/>
        <c:auto val="1"/>
        <c:lblAlgn val="ctr"/>
        <c:lblOffset val="100"/>
        <c:noMultiLvlLbl val="0"/>
      </c:catAx>
      <c:valAx>
        <c:axId val="33630848"/>
        <c:scaling>
          <c:orientation val="minMax"/>
        </c:scaling>
        <c:delete val="0"/>
        <c:axPos val="l"/>
        <c:majorGridlines/>
        <c:numFmt formatCode="0.00%" sourceLinked="1"/>
        <c:majorTickMark val="out"/>
        <c:minorTickMark val="none"/>
        <c:tickLblPos val="nextTo"/>
        <c:crossAx val="33629312"/>
        <c:crosses val="autoZero"/>
        <c:crossBetween val="between"/>
      </c:valAx>
    </c:plotArea>
    <c:legend>
      <c:legendPos val="r"/>
      <c:layout>
        <c:manualLayout>
          <c:xMode val="edge"/>
          <c:yMode val="edge"/>
          <c:x val="0.86450273107753417"/>
          <c:y val="0.32841301087364078"/>
          <c:w val="0.12648825991345677"/>
          <c:h val="0.3288882639670041"/>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32045994250719E-2"/>
          <c:y val="1.6195747270721594E-2"/>
          <c:w val="0.77946181727284092"/>
          <c:h val="0.93860683175472626"/>
        </c:manualLayout>
      </c:layout>
      <c:barChart>
        <c:barDir val="col"/>
        <c:grouping val="clustered"/>
        <c:varyColors val="0"/>
        <c:ser>
          <c:idx val="0"/>
          <c:order val="0"/>
          <c:tx>
            <c:strRef>
              <c:f>Sheet1!$B$1</c:f>
              <c:strCache>
                <c:ptCount val="1"/>
                <c:pt idx="0">
                  <c:v>2015</c:v>
                </c:pt>
              </c:strCache>
            </c:strRef>
          </c:tx>
          <c:spPr>
            <a:solidFill>
              <a:srgbClr val="FF0000"/>
            </a:solidFill>
          </c:spPr>
          <c:invertIfNegative val="0"/>
          <c:cat>
            <c:strRef>
              <c:f>Sheet1!$A$2:$A$6</c:f>
              <c:strCache>
                <c:ptCount val="5"/>
                <c:pt idx="0">
                  <c:v>Alcohol</c:v>
                </c:pt>
                <c:pt idx="1">
                  <c:v>Cigarettes</c:v>
                </c:pt>
                <c:pt idx="2">
                  <c:v>Chewing Tobacco</c:v>
                </c:pt>
                <c:pt idx="3">
                  <c:v>Marijuana</c:v>
                </c:pt>
                <c:pt idx="4">
                  <c:v>Any Prescription Drug</c:v>
                </c:pt>
              </c:strCache>
            </c:strRef>
          </c:cat>
          <c:val>
            <c:numRef>
              <c:f>Sheet1!$B$2:$B$6</c:f>
              <c:numCache>
                <c:formatCode>0.00%</c:formatCode>
                <c:ptCount val="5"/>
                <c:pt idx="0">
                  <c:v>0.38</c:v>
                </c:pt>
                <c:pt idx="1">
                  <c:v>0.108</c:v>
                </c:pt>
                <c:pt idx="2">
                  <c:v>0.10299999999999999</c:v>
                </c:pt>
                <c:pt idx="3">
                  <c:v>0.19600000000000001</c:v>
                </c:pt>
                <c:pt idx="4">
                  <c:v>5.5E-2</c:v>
                </c:pt>
              </c:numCache>
            </c:numRef>
          </c:val>
          <c:extLst>
            <c:ext xmlns:c16="http://schemas.microsoft.com/office/drawing/2014/chart" uri="{C3380CC4-5D6E-409C-BE32-E72D297353CC}">
              <c16:uniqueId val="{00000000-6DC2-4BFE-9252-CA8486AE12FA}"/>
            </c:ext>
          </c:extLst>
        </c:ser>
        <c:ser>
          <c:idx val="1"/>
          <c:order val="1"/>
          <c:tx>
            <c:strRef>
              <c:f>Sheet1!$C$1</c:f>
              <c:strCache>
                <c:ptCount val="1"/>
                <c:pt idx="0">
                  <c:v>MTF 2014</c:v>
                </c:pt>
              </c:strCache>
            </c:strRef>
          </c:tx>
          <c:spPr>
            <a:solidFill>
              <a:schemeClr val="tx1"/>
            </a:solidFill>
          </c:spPr>
          <c:invertIfNegative val="0"/>
          <c:cat>
            <c:strRef>
              <c:f>Sheet1!$A$2:$A$6</c:f>
              <c:strCache>
                <c:ptCount val="5"/>
                <c:pt idx="0">
                  <c:v>Alcohol</c:v>
                </c:pt>
                <c:pt idx="1">
                  <c:v>Cigarettes</c:v>
                </c:pt>
                <c:pt idx="2">
                  <c:v>Chewing Tobacco</c:v>
                </c:pt>
                <c:pt idx="3">
                  <c:v>Marijuana</c:v>
                </c:pt>
                <c:pt idx="4">
                  <c:v>Any Prescription Drug</c:v>
                </c:pt>
              </c:strCache>
            </c:strRef>
          </c:cat>
          <c:val>
            <c:numRef>
              <c:f>Sheet1!$C$2:$C$6</c:f>
              <c:numCache>
                <c:formatCode>0.00%</c:formatCode>
                <c:ptCount val="5"/>
                <c:pt idx="0">
                  <c:v>0.374</c:v>
                </c:pt>
                <c:pt idx="1">
                  <c:v>0.13600000000000001</c:v>
                </c:pt>
                <c:pt idx="2">
                  <c:v>8.4000000000000005E-2</c:v>
                </c:pt>
                <c:pt idx="3">
                  <c:v>0.21199999999999999</c:v>
                </c:pt>
                <c:pt idx="4">
                  <c:v>6.4000000000000001E-2</c:v>
                </c:pt>
              </c:numCache>
            </c:numRef>
          </c:val>
          <c:extLst>
            <c:ext xmlns:c16="http://schemas.microsoft.com/office/drawing/2014/chart" uri="{C3380CC4-5D6E-409C-BE32-E72D297353CC}">
              <c16:uniqueId val="{00000001-6DC2-4BFE-9252-CA8486AE12FA}"/>
            </c:ext>
          </c:extLst>
        </c:ser>
        <c:ser>
          <c:idx val="2"/>
          <c:order val="2"/>
          <c:tx>
            <c:strRef>
              <c:f>Sheet1!$D$1</c:f>
              <c:strCache>
                <c:ptCount val="1"/>
                <c:pt idx="0">
                  <c:v>Column1</c:v>
                </c:pt>
              </c:strCache>
            </c:strRef>
          </c:tx>
          <c:invertIfNegative val="0"/>
          <c:cat>
            <c:strRef>
              <c:f>Sheet1!$A$2:$A$6</c:f>
              <c:strCache>
                <c:ptCount val="5"/>
                <c:pt idx="0">
                  <c:v>Alcohol</c:v>
                </c:pt>
                <c:pt idx="1">
                  <c:v>Cigarettes</c:v>
                </c:pt>
                <c:pt idx="2">
                  <c:v>Chewing Tobacco</c:v>
                </c:pt>
                <c:pt idx="3">
                  <c:v>Marijuana</c:v>
                </c:pt>
                <c:pt idx="4">
                  <c:v>Any Prescription Drug</c:v>
                </c:pt>
              </c:strCache>
            </c:strRef>
          </c:cat>
          <c:val>
            <c:numRef>
              <c:f>Sheet1!$D$2:$D$6</c:f>
            </c:numRef>
          </c:val>
          <c:extLst>
            <c:ext xmlns:c16="http://schemas.microsoft.com/office/drawing/2014/chart" uri="{C3380CC4-5D6E-409C-BE32-E72D297353CC}">
              <c16:uniqueId val="{00000002-6DC2-4BFE-9252-CA8486AE12FA}"/>
            </c:ext>
          </c:extLst>
        </c:ser>
        <c:dLbls>
          <c:showLegendKey val="0"/>
          <c:showVal val="0"/>
          <c:showCatName val="0"/>
          <c:showSerName val="0"/>
          <c:showPercent val="0"/>
          <c:showBubbleSize val="0"/>
        </c:dLbls>
        <c:gapWidth val="150"/>
        <c:axId val="34550528"/>
        <c:axId val="34552064"/>
      </c:barChart>
      <c:catAx>
        <c:axId val="34550528"/>
        <c:scaling>
          <c:orientation val="minMax"/>
        </c:scaling>
        <c:delete val="0"/>
        <c:axPos val="b"/>
        <c:numFmt formatCode="General" sourceLinked="0"/>
        <c:majorTickMark val="out"/>
        <c:minorTickMark val="none"/>
        <c:tickLblPos val="nextTo"/>
        <c:txPr>
          <a:bodyPr/>
          <a:lstStyle/>
          <a:p>
            <a:pPr>
              <a:defRPr sz="1400" b="1"/>
            </a:pPr>
            <a:endParaRPr lang="en-US"/>
          </a:p>
        </c:txPr>
        <c:crossAx val="34552064"/>
        <c:crosses val="autoZero"/>
        <c:auto val="1"/>
        <c:lblAlgn val="ctr"/>
        <c:lblOffset val="100"/>
        <c:noMultiLvlLbl val="0"/>
      </c:catAx>
      <c:valAx>
        <c:axId val="34552064"/>
        <c:scaling>
          <c:orientation val="minMax"/>
        </c:scaling>
        <c:delete val="0"/>
        <c:axPos val="l"/>
        <c:majorGridlines/>
        <c:numFmt formatCode="0.00%" sourceLinked="1"/>
        <c:majorTickMark val="out"/>
        <c:minorTickMark val="none"/>
        <c:tickLblPos val="nextTo"/>
        <c:txPr>
          <a:bodyPr/>
          <a:lstStyle/>
          <a:p>
            <a:pPr>
              <a:defRPr sz="1200" b="1"/>
            </a:pPr>
            <a:endParaRPr lang="en-US"/>
          </a:p>
        </c:txPr>
        <c:crossAx val="34550528"/>
        <c:crosses val="autoZero"/>
        <c:crossBetween val="between"/>
      </c:valAx>
    </c:plotArea>
    <c:legend>
      <c:legendPos val="r"/>
      <c:layout>
        <c:manualLayout>
          <c:xMode val="edge"/>
          <c:yMode val="edge"/>
          <c:x val="0.84827646544181978"/>
          <c:y val="0.31827228118224354"/>
          <c:w val="0.12682539464673828"/>
          <c:h val="0.20642150709422191"/>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50749A98-EF51-4E02-AC7C-1F6D97E62213}" type="datetimeFigureOut">
              <a:rPr lang="en-US" smtClean="0"/>
              <a:t>1/8/2018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2BFEECE-E6BF-4BC2-BC63-F86DD0F57C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749A98-EF51-4E02-AC7C-1F6D97E62213}"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EECE-E6BF-4BC2-BC63-F86DD0F57C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749A98-EF51-4E02-AC7C-1F6D97E62213}"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EECE-E6BF-4BC2-BC63-F86DD0F57C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50749A98-EF51-4E02-AC7C-1F6D97E62213}" type="datetimeFigureOut">
              <a:rPr lang="en-US" smtClean="0"/>
              <a:t>1/8/2018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2BFEECE-E6BF-4BC2-BC63-F86DD0F57C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50749A98-EF51-4E02-AC7C-1F6D97E62213}" type="datetimeFigureOut">
              <a:rPr lang="en-US" smtClean="0"/>
              <a:t>1/8/2018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2BFEECE-E6BF-4BC2-BC63-F86DD0F57C9E}"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50749A98-EF51-4E02-AC7C-1F6D97E62213}" type="datetimeFigureOut">
              <a:rPr lang="en-US" smtClean="0"/>
              <a:t>1/8/2018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2BFEECE-E6BF-4BC2-BC63-F86DD0F57C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50749A98-EF51-4E02-AC7C-1F6D97E62213}"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2BFEECE-E6BF-4BC2-BC63-F86DD0F57C9E}"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50749A98-EF51-4E02-AC7C-1F6D97E62213}" type="datetimeFigureOut">
              <a:rPr lang="en-US" smtClean="0"/>
              <a:t>1/8/2018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FEECE-E6BF-4BC2-BC63-F86DD0F57C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749A98-EF51-4E02-AC7C-1F6D97E62213}" type="datetimeFigureOut">
              <a:rPr lang="en-US" smtClean="0"/>
              <a:t>1/8/2018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FEECE-E6BF-4BC2-BC63-F86DD0F57C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50749A98-EF51-4E02-AC7C-1F6D97E62213}" type="datetimeFigureOut">
              <a:rPr lang="en-US" smtClean="0"/>
              <a:t>1/8/2018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FEECE-E6BF-4BC2-BC63-F86DD0F57C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50749A98-EF51-4E02-AC7C-1F6D97E62213}"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2BFEECE-E6BF-4BC2-BC63-F86DD0F57C9E}"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0749A98-EF51-4E02-AC7C-1F6D97E62213}" type="datetimeFigureOut">
              <a:rPr lang="en-US" smtClean="0"/>
              <a:t>1/8/2018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2BFEECE-E6BF-4BC2-BC63-F86DD0F57C9E}"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ubenpreventioncoalition.org/"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teubenpreventioncoalition.or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cbanik@dor.org" TargetMode="External"/><Relationship Id="rId2" Type="http://schemas.openxmlformats.org/officeDocument/2006/relationships/hyperlink" Target="mailto:nmccumiskey@dor.org" TargetMode="External"/><Relationship Id="rId1" Type="http://schemas.openxmlformats.org/officeDocument/2006/relationships/slideLayout" Target="../slideLayouts/slideLayout7.xml"/><Relationship Id="rId4" Type="http://schemas.openxmlformats.org/officeDocument/2006/relationships/hyperlink" Target="http://www.steubenpreventioncoalition.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198"/>
            <a:ext cx="11266488" cy="654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77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4257" y="304800"/>
            <a:ext cx="7543800" cy="646331"/>
          </a:xfrm>
          <a:prstGeom prst="rect">
            <a:avLst/>
          </a:prstGeom>
          <a:noFill/>
        </p:spPr>
        <p:txBody>
          <a:bodyPr wrap="square" rtlCol="0">
            <a:spAutoFit/>
          </a:bodyPr>
          <a:lstStyle/>
          <a:p>
            <a:pPr algn="ctr"/>
            <a:r>
              <a:rPr lang="en-US" sz="3600" b="1" cap="all" dirty="0">
                <a:solidFill>
                  <a:srgbClr val="4E3B30"/>
                </a:solidFill>
                <a:effectLst>
                  <a:reflection blurRad="12700" stA="48000" endA="300" endPos="55000" dir="5400000" sy="-90000" algn="bl" rotWithShape="0"/>
                </a:effectLst>
                <a:latin typeface="Franklin Gothic Medium"/>
                <a:ea typeface="+mj-ea"/>
                <a:cs typeface="+mj-cs"/>
              </a:rPr>
              <a:t>Successes - Accomplishments</a:t>
            </a:r>
            <a:endParaRPr lang="en-US" sz="3600" dirty="0"/>
          </a:p>
        </p:txBody>
      </p:sp>
      <p:sp>
        <p:nvSpPr>
          <p:cNvPr id="4" name="TextBox 3"/>
          <p:cNvSpPr txBox="1"/>
          <p:nvPr/>
        </p:nvSpPr>
        <p:spPr>
          <a:xfrm>
            <a:off x="619957" y="1143000"/>
            <a:ext cx="7772400" cy="5355312"/>
          </a:xfrm>
          <a:prstGeom prst="rect">
            <a:avLst/>
          </a:prstGeom>
          <a:noFill/>
        </p:spPr>
        <p:txBody>
          <a:bodyPr wrap="square" rtlCol="0">
            <a:spAutoFit/>
          </a:bodyPr>
          <a:lstStyle/>
          <a:p>
            <a:pPr marL="285750" indent="-285750">
              <a:buFont typeface="Wingdings" panose="05000000000000000000" pitchFamily="2" charset="2"/>
              <a:buChar char="Ø"/>
            </a:pPr>
            <a:r>
              <a:rPr lang="en-US" b="1" dirty="0"/>
              <a:t>Social Host Law</a:t>
            </a:r>
          </a:p>
          <a:p>
            <a:pPr marL="285750" indent="-285750">
              <a:buFont typeface="Wingdings" panose="05000000000000000000" pitchFamily="2" charset="2"/>
              <a:buChar char="Ø"/>
            </a:pPr>
            <a:r>
              <a:rPr lang="en-US" b="1" dirty="0"/>
              <a:t>Development &amp; Continuation of Annual Youth Action Forum</a:t>
            </a:r>
          </a:p>
          <a:p>
            <a:pPr marL="285750" indent="-285750">
              <a:buFont typeface="Wingdings" panose="05000000000000000000" pitchFamily="2" charset="2"/>
              <a:buChar char="Ø"/>
            </a:pPr>
            <a:r>
              <a:rPr lang="en-US" b="1" dirty="0"/>
              <a:t>Annual Sticker Shock Program</a:t>
            </a:r>
          </a:p>
          <a:p>
            <a:pPr marL="285750" indent="-285750">
              <a:buFont typeface="Wingdings" panose="05000000000000000000" pitchFamily="2" charset="2"/>
              <a:buChar char="Ø"/>
            </a:pPr>
            <a:r>
              <a:rPr lang="en-US" b="1" dirty="0"/>
              <a:t>Social Media – Facebook – Website </a:t>
            </a:r>
          </a:p>
          <a:p>
            <a:pPr marL="285750" indent="-285750">
              <a:buFont typeface="Wingdings" panose="05000000000000000000" pitchFamily="2" charset="2"/>
              <a:buChar char="Ø"/>
            </a:pPr>
            <a:r>
              <a:rPr lang="en-US" b="1" dirty="0"/>
              <a:t>Monthly Newsletter – “Ounce of Prevention”</a:t>
            </a:r>
          </a:p>
          <a:p>
            <a:pPr marL="285750" indent="-285750">
              <a:buFont typeface="Wingdings" panose="05000000000000000000" pitchFamily="2" charset="2"/>
              <a:buChar char="Ø"/>
            </a:pPr>
            <a:r>
              <a:rPr lang="en-US" b="1" dirty="0"/>
              <a:t>TIPS for the Tool Box Series</a:t>
            </a:r>
          </a:p>
          <a:p>
            <a:pPr marL="285750" indent="-285750">
              <a:buFont typeface="Wingdings" panose="05000000000000000000" pitchFamily="2" charset="2"/>
              <a:buChar char="Ø"/>
            </a:pPr>
            <a:r>
              <a:rPr lang="en-US" b="1" dirty="0"/>
              <a:t>Annual DITEP Training</a:t>
            </a:r>
          </a:p>
          <a:p>
            <a:pPr marL="285750" indent="-285750">
              <a:buFont typeface="Wingdings" panose="05000000000000000000" pitchFamily="2" charset="2"/>
              <a:buChar char="Ø"/>
            </a:pPr>
            <a:r>
              <a:rPr lang="en-US" b="1" dirty="0"/>
              <a:t>Annual TIPS Training</a:t>
            </a:r>
          </a:p>
          <a:p>
            <a:pPr marL="285750" indent="-285750">
              <a:buFont typeface="Wingdings" panose="05000000000000000000" pitchFamily="2" charset="2"/>
              <a:buChar char="Ø"/>
            </a:pPr>
            <a:r>
              <a:rPr lang="en-US" b="1" dirty="0"/>
              <a:t>Tall Cop Event w/Jermaine Galloway</a:t>
            </a:r>
          </a:p>
          <a:p>
            <a:pPr marL="285750" indent="-285750">
              <a:buFont typeface="Wingdings" panose="05000000000000000000" pitchFamily="2" charset="2"/>
              <a:buChar char="Ø"/>
            </a:pPr>
            <a:r>
              <a:rPr lang="en-US" b="1" dirty="0"/>
              <a:t>Convening of School Policy Group</a:t>
            </a:r>
          </a:p>
          <a:p>
            <a:pPr marL="285750" indent="-285750">
              <a:buFont typeface="Wingdings" panose="05000000000000000000" pitchFamily="2" charset="2"/>
              <a:buChar char="Ø"/>
            </a:pPr>
            <a:r>
              <a:rPr lang="en-US" b="1" dirty="0"/>
              <a:t>Marijuana Fatal Vision Simulation Kit</a:t>
            </a:r>
          </a:p>
          <a:p>
            <a:pPr marL="285750" indent="-285750">
              <a:buFont typeface="Wingdings" panose="05000000000000000000" pitchFamily="2" charset="2"/>
              <a:buChar char="Ø"/>
            </a:pPr>
            <a:r>
              <a:rPr lang="en-US" b="1" dirty="0"/>
              <a:t>Reductions in usage of Alcohol, Marijuana &amp; Tobacco by our youth:</a:t>
            </a:r>
          </a:p>
          <a:p>
            <a:endParaRPr lang="en-US" b="1" dirty="0"/>
          </a:p>
          <a:p>
            <a:pPr marL="1200150" lvl="2" indent="-285750">
              <a:buFont typeface="Wingdings" panose="05000000000000000000" pitchFamily="2" charset="2"/>
              <a:buChar char="ü"/>
            </a:pPr>
            <a:r>
              <a:rPr lang="en-US" b="1" dirty="0"/>
              <a:t>8</a:t>
            </a:r>
            <a:r>
              <a:rPr lang="en-US" b="1" baseline="30000" dirty="0"/>
              <a:t>th</a:t>
            </a:r>
            <a:r>
              <a:rPr lang="en-US" b="1" dirty="0"/>
              <a:t> Grade Alcohol use down 43%</a:t>
            </a:r>
          </a:p>
          <a:p>
            <a:pPr marL="1200150" lvl="2" indent="-285750">
              <a:buFont typeface="Wingdings" panose="05000000000000000000" pitchFamily="2" charset="2"/>
              <a:buChar char="ü"/>
            </a:pPr>
            <a:r>
              <a:rPr lang="en-US" b="1" dirty="0"/>
              <a:t>8</a:t>
            </a:r>
            <a:r>
              <a:rPr lang="en-US" b="1" baseline="30000" dirty="0"/>
              <a:t>th</a:t>
            </a:r>
            <a:r>
              <a:rPr lang="en-US" b="1" dirty="0"/>
              <a:t> Grade Tobacco use down 54%</a:t>
            </a:r>
          </a:p>
          <a:p>
            <a:pPr marL="1200150" lvl="2" indent="-285750">
              <a:buFont typeface="Wingdings" panose="05000000000000000000" pitchFamily="2" charset="2"/>
              <a:buChar char="ü"/>
            </a:pPr>
            <a:r>
              <a:rPr lang="en-US" b="1" dirty="0"/>
              <a:t>8</a:t>
            </a:r>
            <a:r>
              <a:rPr lang="en-US" b="1" baseline="30000" dirty="0"/>
              <a:t>th</a:t>
            </a:r>
            <a:r>
              <a:rPr lang="en-US" b="1" dirty="0"/>
              <a:t> Grade Marijuana use down 35%</a:t>
            </a:r>
          </a:p>
          <a:p>
            <a:pPr marL="1200150" lvl="2" indent="-285750">
              <a:buFont typeface="Wingdings" panose="05000000000000000000" pitchFamily="2" charset="2"/>
              <a:buChar char="ü"/>
            </a:pPr>
            <a:r>
              <a:rPr lang="en-US" b="1" dirty="0"/>
              <a:t>10</a:t>
            </a:r>
            <a:r>
              <a:rPr lang="en-US" b="1" baseline="30000" dirty="0"/>
              <a:t>th</a:t>
            </a:r>
            <a:r>
              <a:rPr lang="en-US" b="1" dirty="0"/>
              <a:t> Grade Alcohol use down 35%</a:t>
            </a:r>
          </a:p>
          <a:p>
            <a:pPr marL="1200150" lvl="2" indent="-285750">
              <a:buFont typeface="Wingdings" panose="05000000000000000000" pitchFamily="2" charset="2"/>
              <a:buChar char="ü"/>
            </a:pPr>
            <a:r>
              <a:rPr lang="en-US" b="1" dirty="0"/>
              <a:t>10</a:t>
            </a:r>
            <a:r>
              <a:rPr lang="en-US" b="1" baseline="30000" dirty="0"/>
              <a:t>th</a:t>
            </a:r>
            <a:r>
              <a:rPr lang="en-US" b="1" dirty="0"/>
              <a:t> Grade Tobacco use down 63%</a:t>
            </a:r>
          </a:p>
          <a:p>
            <a:pPr marL="1200150" lvl="2" indent="-285750">
              <a:buFont typeface="Wingdings" panose="05000000000000000000" pitchFamily="2" charset="2"/>
              <a:buChar char="ü"/>
            </a:pPr>
            <a:r>
              <a:rPr lang="en-US" b="1" dirty="0"/>
              <a:t>10</a:t>
            </a:r>
            <a:r>
              <a:rPr lang="en-US" b="1" baseline="30000" dirty="0"/>
              <a:t>th</a:t>
            </a:r>
            <a:r>
              <a:rPr lang="en-US" b="1" dirty="0"/>
              <a:t> Grade Marijuana use down 41%</a:t>
            </a:r>
          </a:p>
        </p:txBody>
      </p:sp>
    </p:spTree>
    <p:extLst>
      <p:ext uri="{BB962C8B-B14F-4D97-AF65-F5344CB8AC3E}">
        <p14:creationId xmlns:p14="http://schemas.microsoft.com/office/powerpoint/2010/main" val="147166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csc.ccdor.local\data\Userhome\banikc\My Documents\Social Host\Social Host Logo 2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624" y="228600"/>
            <a:ext cx="3228976" cy="1601788"/>
          </a:xfrm>
          <a:prstGeom prst="rect">
            <a:avLst/>
          </a:prstGeom>
          <a:noFill/>
          <a:effectLst>
            <a:glow rad="228600">
              <a:schemeClr val="accent1">
                <a:satMod val="175000"/>
                <a:alpha val="40000"/>
              </a:schemeClr>
            </a:glow>
            <a:innerShdw blurRad="114300">
              <a:srgbClr val="FFC000"/>
            </a:innerShdw>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966" y="2057401"/>
            <a:ext cx="6762750" cy="4495800"/>
          </a:xfrm>
          <a:prstGeom prst="rect">
            <a:avLst/>
          </a:prstGeom>
          <a:noFill/>
          <a:ln>
            <a:noFill/>
          </a:ln>
          <a:effectLst>
            <a:glow rad="228600">
              <a:schemeClr val="accent1">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2"/>
          <p:cNvGrpSpPr>
            <a:grpSpLocks/>
          </p:cNvGrpSpPr>
          <p:nvPr/>
        </p:nvGrpSpPr>
        <p:grpSpPr bwMode="auto">
          <a:xfrm>
            <a:off x="4728087" y="228600"/>
            <a:ext cx="3219450" cy="1601788"/>
            <a:chOff x="114281544" y="110666672"/>
            <a:chExt cx="3219829" cy="3274666"/>
          </a:xfrm>
          <a:effectLst>
            <a:glow rad="228600">
              <a:schemeClr val="accent1">
                <a:satMod val="175000"/>
                <a:alpha val="40000"/>
              </a:schemeClr>
            </a:glow>
          </a:effectLst>
        </p:grpSpPr>
        <p:sp>
          <p:nvSpPr>
            <p:cNvPr id="3" name="Rectangle 3"/>
            <p:cNvSpPr>
              <a:spLocks noChangeArrowheads="1"/>
            </p:cNvSpPr>
            <p:nvPr/>
          </p:nvSpPr>
          <p:spPr bwMode="auto">
            <a:xfrm>
              <a:off x="114281544" y="110666672"/>
              <a:ext cx="3219829" cy="3274666"/>
            </a:xfrm>
            <a:prstGeom prst="rect">
              <a:avLst/>
            </a:prstGeom>
            <a:solidFill>
              <a:srgbClr val="FFFFFF"/>
            </a:solidFill>
            <a:ln w="3175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28" name="Picture 4" descr="PWH-Logo-2[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30275" y="110774324"/>
              <a:ext cx="2895941" cy="2960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426841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98016"/>
            <a:ext cx="3060700" cy="2298700"/>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0600" y="2971800"/>
            <a:ext cx="7398058" cy="3600986"/>
          </a:xfrm>
          <a:prstGeom prst="rect">
            <a:avLst/>
          </a:prstGeom>
          <a:noFill/>
          <a:effectLst>
            <a:glow rad="228600">
              <a:schemeClr val="accent1">
                <a:satMod val="175000"/>
                <a:alpha val="40000"/>
              </a:schemeClr>
            </a:glow>
          </a:effectLst>
        </p:spPr>
        <p:txBody>
          <a:bodyPr wrap="square" rtlCol="0">
            <a:spAutoFit/>
          </a:bodyPr>
          <a:lstStyle/>
          <a:p>
            <a:pPr lvl="0"/>
            <a:r>
              <a:rPr lang="en-US" sz="1200" b="1" dirty="0"/>
              <a:t>Motivation</a:t>
            </a:r>
            <a:endParaRPr lang="en-US" sz="1200" dirty="0"/>
          </a:p>
          <a:p>
            <a:pPr lvl="1"/>
            <a:r>
              <a:rPr lang="en-US" sz="1200" dirty="0"/>
              <a:t>Internal and external factors that stimulate desire and energy in people to be continually interested and committed to a job, role or subject, or to make an effort to attain a goal.  (Speaker – Mrs. Amy </a:t>
            </a:r>
            <a:r>
              <a:rPr lang="en-US" sz="1200" dirty="0" err="1"/>
              <a:t>Rusak</a:t>
            </a:r>
            <a:r>
              <a:rPr lang="en-US" sz="1200" dirty="0"/>
              <a:t>, Pro Action of Steuben &amp; Yates Counties)</a:t>
            </a:r>
          </a:p>
          <a:p>
            <a:r>
              <a:rPr lang="en-US" sz="1200" dirty="0"/>
              <a:t> </a:t>
            </a:r>
          </a:p>
          <a:p>
            <a:pPr lvl="0"/>
            <a:r>
              <a:rPr lang="en-US" sz="1200" b="1" dirty="0"/>
              <a:t>Networking</a:t>
            </a:r>
            <a:endParaRPr lang="en-US" sz="1200" dirty="0"/>
          </a:p>
          <a:p>
            <a:pPr lvl="1"/>
            <a:r>
              <a:rPr lang="en-US" sz="1200" dirty="0"/>
              <a:t>Making contacts, exchanging information and developing relationships that can become mutually beneficial.  (Speaker – Mrs. Stacey Brzezinski, Haverling High School)</a:t>
            </a:r>
          </a:p>
          <a:p>
            <a:r>
              <a:rPr lang="en-US" sz="1200" dirty="0"/>
              <a:t> </a:t>
            </a:r>
          </a:p>
          <a:p>
            <a:pPr lvl="0"/>
            <a:r>
              <a:rPr lang="en-US" sz="1200" b="1" dirty="0"/>
              <a:t>Positive School Climate &amp; Presenting Ideas</a:t>
            </a:r>
            <a:endParaRPr lang="en-US" sz="1200" dirty="0"/>
          </a:p>
          <a:p>
            <a:pPr lvl="1"/>
            <a:r>
              <a:rPr lang="en-US" sz="1200" dirty="0"/>
              <a:t>Creating positive school climates can decrease negative behaviors and increase positive outcomes for both students and staff.  Learning what works from other schools and making changes to fit your school is essential.  After developing your ideas you need to know how to present them in order to get support.  (Speaker – Mrs. Amy Brewer, Haverling High School)</a:t>
            </a:r>
          </a:p>
          <a:p>
            <a:r>
              <a:rPr lang="en-US" sz="1200" dirty="0"/>
              <a:t> </a:t>
            </a:r>
          </a:p>
          <a:p>
            <a:pPr lvl="0"/>
            <a:r>
              <a:rPr lang="en-US" sz="1200" b="1" dirty="0"/>
              <a:t>What Does It Mean to be a Good Leader</a:t>
            </a:r>
            <a:endParaRPr lang="en-US" sz="1200" dirty="0"/>
          </a:p>
          <a:p>
            <a:pPr lvl="1"/>
            <a:r>
              <a:rPr lang="en-US" sz="1200" dirty="0"/>
              <a:t>A leader is someone who brings people together and guides them towards a common goal.  Anyone can tell others what to do, but effective leadership requires much more than the ability to assign tasks to a group.  (Speaker – Mrs. Pam </a:t>
            </a:r>
            <a:r>
              <a:rPr lang="en-US" sz="1200" dirty="0" err="1"/>
              <a:t>Colomiao</a:t>
            </a:r>
            <a:r>
              <a:rPr lang="en-US" sz="1200" dirty="0"/>
              <a:t>, Chemung Canal Trust Company)</a:t>
            </a:r>
          </a:p>
        </p:txBody>
      </p:sp>
      <p:pic>
        <p:nvPicPr>
          <p:cNvPr id="4" name="Picture 3"/>
          <p:cNvPicPr/>
          <p:nvPr/>
        </p:nvPicPr>
        <p:blipFill>
          <a:blip r:embed="rId3"/>
          <a:stretch>
            <a:fillRect/>
          </a:stretch>
        </p:blipFill>
        <p:spPr>
          <a:xfrm>
            <a:off x="1295400" y="398016"/>
            <a:ext cx="3124200" cy="22987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40748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333500" y="1752600"/>
            <a:ext cx="6324600" cy="3709035"/>
          </a:xfrm>
          <a:prstGeom prst="rect">
            <a:avLst/>
          </a:prstGeom>
          <a:effectLst>
            <a:glow rad="228600">
              <a:schemeClr val="accent1">
                <a:satMod val="175000"/>
                <a:alpha val="40000"/>
              </a:schemeClr>
            </a:glow>
          </a:effectLst>
        </p:spPr>
      </p:pic>
      <p:sp>
        <p:nvSpPr>
          <p:cNvPr id="3" name="TextBox 2"/>
          <p:cNvSpPr txBox="1"/>
          <p:nvPr/>
        </p:nvSpPr>
        <p:spPr>
          <a:xfrm>
            <a:off x="1524000" y="914400"/>
            <a:ext cx="5943600" cy="523220"/>
          </a:xfrm>
          <a:prstGeom prst="rect">
            <a:avLst/>
          </a:prstGeom>
          <a:noFill/>
        </p:spPr>
        <p:txBody>
          <a:bodyPr wrap="square" rtlCol="0">
            <a:spAutoFit/>
          </a:bodyPr>
          <a:lstStyle/>
          <a:p>
            <a:pPr algn="ctr"/>
            <a:r>
              <a:rPr lang="en-US" sz="2800" b="1" dirty="0"/>
              <a:t>Website – Facebook – Social Media</a:t>
            </a:r>
          </a:p>
        </p:txBody>
      </p:sp>
      <p:sp>
        <p:nvSpPr>
          <p:cNvPr id="4" name="TextBox 3"/>
          <p:cNvSpPr txBox="1"/>
          <p:nvPr/>
        </p:nvSpPr>
        <p:spPr>
          <a:xfrm>
            <a:off x="1828800" y="5943600"/>
            <a:ext cx="5334000" cy="369332"/>
          </a:xfrm>
          <a:prstGeom prst="rect">
            <a:avLst/>
          </a:prstGeom>
          <a:noFill/>
        </p:spPr>
        <p:txBody>
          <a:bodyPr wrap="square" rtlCol="0">
            <a:spAutoFit/>
          </a:bodyPr>
          <a:lstStyle/>
          <a:p>
            <a:pPr algn="ctr"/>
            <a:r>
              <a:rPr lang="en-US" b="1" dirty="0">
                <a:hlinkClick r:id="rId3"/>
              </a:rPr>
              <a:t>www.steubenpreventioncoalition.org</a:t>
            </a:r>
            <a:r>
              <a:rPr lang="en-US" dirty="0"/>
              <a:t> </a:t>
            </a:r>
          </a:p>
        </p:txBody>
      </p:sp>
    </p:spTree>
    <p:extLst>
      <p:ext uri="{BB962C8B-B14F-4D97-AF65-F5344CB8AC3E}">
        <p14:creationId xmlns:p14="http://schemas.microsoft.com/office/powerpoint/2010/main" val="221543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9D3A-2078-42C7-9A0C-68A8BB858CDC}"/>
              </a:ext>
            </a:extLst>
          </p:cNvPr>
          <p:cNvSpPr>
            <a:spLocks noGrp="1"/>
          </p:cNvSpPr>
          <p:nvPr>
            <p:ph type="title"/>
          </p:nvPr>
        </p:nvSpPr>
        <p:spPr>
          <a:xfrm>
            <a:off x="304800" y="609600"/>
            <a:ext cx="8686800" cy="1219200"/>
          </a:xfrm>
        </p:spPr>
        <p:txBody>
          <a:bodyPr>
            <a:normAutofit fontScale="90000"/>
          </a:bodyPr>
          <a:lstStyle/>
          <a:p>
            <a:pPr algn="ctr"/>
            <a:r>
              <a:rPr lang="en-US" b="1" dirty="0"/>
              <a:t>What you can find on the </a:t>
            </a:r>
            <a:br>
              <a:rPr lang="en-US" b="1" dirty="0"/>
            </a:br>
            <a:r>
              <a:rPr lang="en-US" b="1" dirty="0"/>
              <a:t>Coalition Website </a:t>
            </a:r>
            <a:br>
              <a:rPr lang="en-US" b="1" dirty="0"/>
            </a:br>
            <a:endParaRPr lang="en-US" b="1" dirty="0"/>
          </a:p>
        </p:txBody>
      </p:sp>
      <p:sp>
        <p:nvSpPr>
          <p:cNvPr id="7" name="TextBox 6">
            <a:extLst>
              <a:ext uri="{FF2B5EF4-FFF2-40B4-BE49-F238E27FC236}">
                <a16:creationId xmlns:a16="http://schemas.microsoft.com/office/drawing/2014/main" id="{EA6A4FE3-72B0-479E-A749-B10A2AF74423}"/>
              </a:ext>
            </a:extLst>
          </p:cNvPr>
          <p:cNvSpPr txBox="1"/>
          <p:nvPr/>
        </p:nvSpPr>
        <p:spPr>
          <a:xfrm>
            <a:off x="1066800" y="1524000"/>
            <a:ext cx="7162800" cy="5170646"/>
          </a:xfrm>
          <a:prstGeom prst="rect">
            <a:avLst/>
          </a:prstGeom>
          <a:noFill/>
        </p:spPr>
        <p:txBody>
          <a:bodyPr wrap="square" rtlCol="0">
            <a:spAutoFit/>
          </a:bodyPr>
          <a:lstStyle/>
          <a:p>
            <a:pPr algn="ctr"/>
            <a:r>
              <a:rPr lang="en-US" sz="2200" dirty="0"/>
              <a:t>Resources</a:t>
            </a:r>
          </a:p>
          <a:p>
            <a:pPr algn="ctr"/>
            <a:r>
              <a:rPr lang="en-US" sz="2200" dirty="0"/>
              <a:t>Community Service Opportunities</a:t>
            </a:r>
          </a:p>
          <a:p>
            <a:pPr algn="ctr"/>
            <a:r>
              <a:rPr lang="en-US" sz="2200" dirty="0"/>
              <a:t>Membership/Volunteer Opportunities</a:t>
            </a:r>
          </a:p>
          <a:p>
            <a:pPr algn="ctr"/>
            <a:r>
              <a:rPr lang="en-US" sz="2200" dirty="0"/>
              <a:t>Internship Opportunities</a:t>
            </a:r>
          </a:p>
          <a:p>
            <a:pPr algn="ctr"/>
            <a:r>
              <a:rPr lang="en-US" sz="2200" dirty="0"/>
              <a:t>Sticker Shock Program</a:t>
            </a:r>
          </a:p>
          <a:p>
            <a:pPr algn="ctr"/>
            <a:r>
              <a:rPr lang="en-US" sz="2200" dirty="0"/>
              <a:t>Public Service Announcement Projects</a:t>
            </a:r>
          </a:p>
          <a:p>
            <a:pPr algn="ctr"/>
            <a:r>
              <a:rPr lang="en-US" sz="2200" dirty="0"/>
              <a:t>Peer to Peer Messaging</a:t>
            </a:r>
          </a:p>
          <a:p>
            <a:pPr algn="ctr"/>
            <a:r>
              <a:rPr lang="en-US" sz="2200" dirty="0"/>
              <a:t>Shadowing Experiences</a:t>
            </a:r>
          </a:p>
          <a:p>
            <a:pPr algn="ctr"/>
            <a:r>
              <a:rPr lang="en-US" sz="2200" dirty="0"/>
              <a:t>Youth Newsletter Article</a:t>
            </a:r>
          </a:p>
          <a:p>
            <a:pPr algn="ctr"/>
            <a:r>
              <a:rPr lang="en-US" sz="2200" dirty="0"/>
              <a:t>Coalition Events</a:t>
            </a:r>
          </a:p>
          <a:p>
            <a:pPr algn="ctr"/>
            <a:r>
              <a:rPr lang="en-US" sz="2200" dirty="0"/>
              <a:t>Assistance with child care</a:t>
            </a:r>
          </a:p>
          <a:p>
            <a:pPr algn="ctr"/>
            <a:r>
              <a:rPr lang="en-US" sz="2200" dirty="0"/>
              <a:t>Assistance with table displays</a:t>
            </a:r>
          </a:p>
          <a:p>
            <a:pPr algn="ctr"/>
            <a:r>
              <a:rPr lang="en-US" sz="2200" dirty="0"/>
              <a:t>Coalition Mailings</a:t>
            </a:r>
          </a:p>
          <a:p>
            <a:pPr algn="ctr"/>
            <a:endParaRPr lang="en-US" sz="2200" dirty="0"/>
          </a:p>
          <a:p>
            <a:pPr algn="ctr"/>
            <a:r>
              <a:rPr lang="en-US" sz="2200" dirty="0">
                <a:hlinkClick r:id="rId2"/>
              </a:rPr>
              <a:t>www.steubenpreventioncoalition.org</a:t>
            </a:r>
            <a:r>
              <a:rPr lang="en-US" sz="2200" dirty="0"/>
              <a:t> </a:t>
            </a:r>
          </a:p>
        </p:txBody>
      </p:sp>
      <p:sp>
        <p:nvSpPr>
          <p:cNvPr id="9" name="Oval 8">
            <a:extLst>
              <a:ext uri="{FF2B5EF4-FFF2-40B4-BE49-F238E27FC236}">
                <a16:creationId xmlns:a16="http://schemas.microsoft.com/office/drawing/2014/main" id="{C8781FF2-6822-4826-AC65-00E2EF223499}"/>
              </a:ext>
            </a:extLst>
          </p:cNvPr>
          <p:cNvSpPr/>
          <p:nvPr/>
        </p:nvSpPr>
        <p:spPr>
          <a:xfrm rot="19799461">
            <a:off x="6615742" y="4057608"/>
            <a:ext cx="2223617" cy="1695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chemeClr val="tx1"/>
                </a:solidFill>
                <a:effectLst>
                  <a:outerShdw blurRad="38100" dist="19050" dir="2700000" algn="tl" rotWithShape="0">
                    <a:schemeClr val="dk1">
                      <a:alpha val="40000"/>
                    </a:schemeClr>
                  </a:outerShdw>
                </a:effectLst>
              </a:rPr>
              <a:t>Make a Difference</a:t>
            </a:r>
          </a:p>
        </p:txBody>
      </p:sp>
      <p:pic>
        <p:nvPicPr>
          <p:cNvPr id="10" name="Picture 9">
            <a:extLst>
              <a:ext uri="{FF2B5EF4-FFF2-40B4-BE49-F238E27FC236}">
                <a16:creationId xmlns:a16="http://schemas.microsoft.com/office/drawing/2014/main" id="{24EC7348-F084-4543-BD3E-81F9092C5A43}"/>
              </a:ext>
            </a:extLst>
          </p:cNvPr>
          <p:cNvPicPr>
            <a:picLocks noChangeAspect="1"/>
          </p:cNvPicPr>
          <p:nvPr/>
        </p:nvPicPr>
        <p:blipFill>
          <a:blip r:embed="rId3"/>
          <a:stretch>
            <a:fillRect/>
          </a:stretch>
        </p:blipFill>
        <p:spPr>
          <a:xfrm>
            <a:off x="286043" y="1371600"/>
            <a:ext cx="2048434" cy="1798476"/>
          </a:xfrm>
          <a:prstGeom prst="rect">
            <a:avLst/>
          </a:prstGeom>
        </p:spPr>
      </p:pic>
    </p:spTree>
    <p:extLst>
      <p:ext uri="{BB962C8B-B14F-4D97-AF65-F5344CB8AC3E}">
        <p14:creationId xmlns:p14="http://schemas.microsoft.com/office/powerpoint/2010/main" val="395673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9D3A-2078-42C7-9A0C-68A8BB858CDC}"/>
              </a:ext>
            </a:extLst>
          </p:cNvPr>
          <p:cNvSpPr>
            <a:spLocks noGrp="1"/>
          </p:cNvSpPr>
          <p:nvPr>
            <p:ph type="title"/>
          </p:nvPr>
        </p:nvSpPr>
        <p:spPr>
          <a:xfrm>
            <a:off x="301752" y="457200"/>
            <a:ext cx="8686800" cy="1219200"/>
          </a:xfrm>
        </p:spPr>
        <p:txBody>
          <a:bodyPr>
            <a:normAutofit/>
          </a:bodyPr>
          <a:lstStyle/>
          <a:p>
            <a:pPr algn="ctr"/>
            <a:r>
              <a:rPr lang="en-US" b="1" dirty="0"/>
              <a:t>Proud Sponsor of the </a:t>
            </a:r>
            <a:br>
              <a:rPr lang="en-US" b="1" dirty="0"/>
            </a:br>
            <a:r>
              <a:rPr lang="en-US" b="1" dirty="0"/>
              <a:t>2017 Youth Action Forum</a:t>
            </a:r>
          </a:p>
        </p:txBody>
      </p:sp>
      <p:pic>
        <p:nvPicPr>
          <p:cNvPr id="5" name="Picture 4">
            <a:extLst>
              <a:ext uri="{FF2B5EF4-FFF2-40B4-BE49-F238E27FC236}">
                <a16:creationId xmlns:a16="http://schemas.microsoft.com/office/drawing/2014/main" id="{D51F01B5-5CF7-4202-B0FA-9C15869FB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947862"/>
            <a:ext cx="6019800" cy="3157538"/>
          </a:xfrm>
          <a:prstGeom prst="rect">
            <a:avLst/>
          </a:prstGeom>
          <a:effectLst>
            <a:glow rad="139700">
              <a:schemeClr val="accent1">
                <a:satMod val="175000"/>
                <a:alpha val="40000"/>
              </a:schemeClr>
            </a:glow>
          </a:effectLst>
        </p:spPr>
      </p:pic>
      <p:sp>
        <p:nvSpPr>
          <p:cNvPr id="6" name="TextBox 5">
            <a:extLst>
              <a:ext uri="{FF2B5EF4-FFF2-40B4-BE49-F238E27FC236}">
                <a16:creationId xmlns:a16="http://schemas.microsoft.com/office/drawing/2014/main" id="{85F10246-5424-4456-87D9-A7C83E2C5B31}"/>
              </a:ext>
            </a:extLst>
          </p:cNvPr>
          <p:cNvSpPr txBox="1"/>
          <p:nvPr/>
        </p:nvSpPr>
        <p:spPr>
          <a:xfrm>
            <a:off x="1828800" y="5376862"/>
            <a:ext cx="5715000" cy="1015663"/>
          </a:xfrm>
          <a:prstGeom prst="rect">
            <a:avLst/>
          </a:prstGeom>
          <a:noFill/>
        </p:spPr>
        <p:txBody>
          <a:bodyPr wrap="square" rtlCol="0">
            <a:spAutoFit/>
          </a:bodyPr>
          <a:lstStyle/>
          <a:p>
            <a:pPr algn="ctr"/>
            <a:r>
              <a:rPr lang="en-US" sz="2000" b="1" dirty="0"/>
              <a:t>The Main Place</a:t>
            </a:r>
          </a:p>
          <a:p>
            <a:pPr algn="ctr"/>
            <a:r>
              <a:rPr lang="en-US" sz="2000" b="1" dirty="0"/>
              <a:t>251 Main Street</a:t>
            </a:r>
          </a:p>
          <a:p>
            <a:pPr algn="ctr"/>
            <a:r>
              <a:rPr lang="en-US" sz="2000" b="1" dirty="0"/>
              <a:t>Hornell, New York 14843</a:t>
            </a:r>
          </a:p>
        </p:txBody>
      </p:sp>
    </p:spTree>
    <p:extLst>
      <p:ext uri="{BB962C8B-B14F-4D97-AF65-F5344CB8AC3E}">
        <p14:creationId xmlns:p14="http://schemas.microsoft.com/office/powerpoint/2010/main" val="347907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381000" y="22860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5300" b="0" i="0" u="none" strike="noStrike" kern="0" cap="none" spc="0" normalizeH="0" baseline="0" noProof="0" dirty="0">
                <a:ln>
                  <a:noFill/>
                </a:ln>
                <a:solidFill>
                  <a:srgbClr val="FF0000"/>
                </a:solidFill>
                <a:effectLst>
                  <a:outerShdw blurRad="38100" dist="38100" dir="2700000" algn="tl">
                    <a:srgbClr val="000000"/>
                  </a:outerShdw>
                </a:effectLst>
                <a:uLnTx/>
                <a:uFillTx/>
                <a:latin typeface="Mongolian Baiti" panose="03000500000000000000" pitchFamily="66" charset="0"/>
                <a:cs typeface="Mongolian Baiti" panose="03000500000000000000" pitchFamily="66" charset="0"/>
              </a:rPr>
              <a:t>Contact Us:</a:t>
            </a:r>
            <a:endParaRPr kumimoji="0" lang="en-US" altLang="en-US" sz="20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0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rPr>
              <a:t>Norman McCumiskey, Program Coordinator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rPr>
              <a:t>(607) 776-6441, ext. 208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hlinkClick r:id="rId2"/>
              </a:rPr>
              <a:t>nmccumiskey@dor.org</a:t>
            </a:r>
            <a:endPar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rPr>
              <a:t>Colleen Banik, Assistant Program Coordinator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rPr>
              <a:t>(607) 776-6441, ext. 202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hlinkClick r:id="rId3"/>
              </a:rPr>
              <a:t>cbanik@dor.org</a:t>
            </a:r>
            <a:endPar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070C0"/>
                </a:solidFill>
                <a:effectLst>
                  <a:outerShdw blurRad="38100" dist="38100" dir="2700000" algn="tl">
                    <a:srgbClr val="000000"/>
                  </a:outerShdw>
                </a:effectLst>
                <a:uLnTx/>
                <a:uFillTx/>
                <a:latin typeface="Tahoma" pitchFamily="34" charset="0"/>
                <a:hlinkClick r:id="rId4"/>
              </a:rPr>
              <a:t>www.steubenpreventioncoalition.org</a:t>
            </a:r>
            <a:r>
              <a:rPr kumimoji="0" lang="en-US" altLang="en-US" sz="24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5300" b="0" i="0" u="none" strike="noStrike" kern="0" cap="none" spc="0" normalizeH="0" baseline="0" noProof="0" dirty="0">
              <a:ln>
                <a:noFill/>
              </a:ln>
              <a:solidFill>
                <a:schemeClr val="tx2"/>
              </a:solidFill>
              <a:effectLst>
                <a:outerShdw blurRad="38100" dist="38100" dir="2700000" algn="tl">
                  <a:srgbClr val="000000"/>
                </a:outerShdw>
              </a:effectLst>
              <a:uLnTx/>
              <a:uFillTx/>
              <a:latin typeface="Tahoma" pitchFamily="34" charset="0"/>
            </a:endParaRPr>
          </a:p>
        </p:txBody>
      </p:sp>
    </p:spTree>
    <p:extLst>
      <p:ext uri="{BB962C8B-B14F-4D97-AF65-F5344CB8AC3E}">
        <p14:creationId xmlns:p14="http://schemas.microsoft.com/office/powerpoint/2010/main" val="68294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914400"/>
          </a:xfrm>
        </p:spPr>
        <p:txBody>
          <a:bodyPr>
            <a:noAutofit/>
          </a:bodyPr>
          <a:lstStyle/>
          <a:p>
            <a:r>
              <a:rPr lang="en-US" sz="3200" b="1" dirty="0"/>
              <a:t>The Steuben Prevention Coalition is a Community Effort</a:t>
            </a:r>
          </a:p>
        </p:txBody>
      </p:sp>
      <p:sp>
        <p:nvSpPr>
          <p:cNvPr id="3" name="Content Placeholder 2"/>
          <p:cNvSpPr>
            <a:spLocks noGrp="1"/>
          </p:cNvSpPr>
          <p:nvPr>
            <p:ph idx="1"/>
          </p:nvPr>
        </p:nvSpPr>
        <p:spPr>
          <a:xfrm>
            <a:off x="457200" y="1295400"/>
            <a:ext cx="8229600" cy="5486400"/>
          </a:xfrm>
        </p:spPr>
        <p:txBody>
          <a:bodyPr>
            <a:normAutofit/>
          </a:bodyPr>
          <a:lstStyle/>
          <a:p>
            <a:pPr marL="0" indent="0" algn="ctr">
              <a:buNone/>
            </a:pPr>
            <a:r>
              <a:rPr lang="en-US" sz="2400" b="1" dirty="0">
                <a:solidFill>
                  <a:srgbClr val="C00000"/>
                </a:solidFill>
              </a:rPr>
              <a:t>Our membership includes representation from the following:</a:t>
            </a:r>
          </a:p>
          <a:p>
            <a:pPr marL="0" indent="0" algn="ctr">
              <a:buNone/>
            </a:pPr>
            <a:endParaRPr lang="en-US" sz="1600" b="1" dirty="0">
              <a:solidFill>
                <a:srgbClr val="C00000"/>
              </a:solidFill>
            </a:endParaRPr>
          </a:p>
          <a:p>
            <a:r>
              <a:rPr lang="en-US" sz="1400" b="1" dirty="0"/>
              <a:t>Steuben Council on Addictions 	 	Catholic Charities of Steuben</a:t>
            </a:r>
          </a:p>
          <a:p>
            <a:r>
              <a:rPr lang="en-US" sz="1400" b="1" dirty="0"/>
              <a:t>Family Service Society		 Steuben County Public Health Dept.</a:t>
            </a:r>
          </a:p>
          <a:p>
            <a:r>
              <a:rPr lang="en-US" sz="1400" b="1" dirty="0"/>
              <a:t>Hornell Area Concern for Youth		 High School Students</a:t>
            </a:r>
          </a:p>
          <a:p>
            <a:r>
              <a:rPr lang="en-US" sz="1400" b="1" dirty="0"/>
              <a:t>New York State Troopers	 	 Bath Elks Club	</a:t>
            </a:r>
          </a:p>
          <a:p>
            <a:r>
              <a:rPr lang="en-US" sz="1400" b="1" dirty="0"/>
              <a:t>Steuben County Sheriff’s Dept.	 	 STTAC/Reality Check</a:t>
            </a:r>
          </a:p>
          <a:p>
            <a:r>
              <a:rPr lang="en-US" sz="1400" b="1" dirty="0"/>
              <a:t>Hornell Police Department		 Steuben County Administration</a:t>
            </a:r>
          </a:p>
          <a:p>
            <a:r>
              <a:rPr lang="en-US" sz="1400" b="1" dirty="0"/>
              <a:t>Bath Police Department		 Steuben Trust Company</a:t>
            </a:r>
          </a:p>
          <a:p>
            <a:r>
              <a:rPr lang="en-US" sz="1400" b="1" dirty="0"/>
              <a:t>District Attorney’s Office	 	 National Guard</a:t>
            </a:r>
          </a:p>
          <a:p>
            <a:r>
              <a:rPr lang="en-US" sz="1400" b="1" dirty="0"/>
              <a:t>WVIN 98.3			 Arbor Development</a:t>
            </a:r>
          </a:p>
          <a:p>
            <a:r>
              <a:rPr lang="en-US" sz="1400" b="1" dirty="0"/>
              <a:t>Center for Dispute Settlement	 	 School Resource Officers</a:t>
            </a:r>
          </a:p>
          <a:p>
            <a:r>
              <a:rPr lang="en-US" sz="1400" b="1" dirty="0"/>
              <a:t>School Districts			 Steuben County Probation Dept.</a:t>
            </a:r>
          </a:p>
          <a:p>
            <a:r>
              <a:rPr lang="en-US" sz="1400" b="1" dirty="0"/>
              <a:t>Kinship Family Services	 	 Steuben County Community Services</a:t>
            </a:r>
          </a:p>
          <a:p>
            <a:r>
              <a:rPr lang="en-US" sz="1400" b="1" dirty="0"/>
              <a:t>Dept. of Social Services	 	 Hornell Elks Club</a:t>
            </a:r>
          </a:p>
          <a:p>
            <a:r>
              <a:rPr lang="en-US" sz="1400" b="1" dirty="0"/>
              <a:t>Steuben Co. Youth Bureau		 Institute for Human Services</a:t>
            </a:r>
          </a:p>
          <a:p>
            <a:r>
              <a:rPr lang="en-US" sz="1400" b="1" dirty="0"/>
              <a:t>St. James Mercy Hospital		 New Hope Wesleyan Church – Hornell</a:t>
            </a:r>
          </a:p>
          <a:p>
            <a:r>
              <a:rPr lang="en-US" sz="1400" b="1" dirty="0"/>
              <a:t>Prevention Resource Center		 Hornell Partners for Growth</a:t>
            </a:r>
          </a:p>
          <a:p>
            <a:r>
              <a:rPr lang="en-US" sz="1400" b="1" dirty="0"/>
              <a:t>Triangle Fund Foundation		 Corning &amp; So. Tier Finger Lakes Tourism</a:t>
            </a:r>
          </a:p>
          <a:p>
            <a:endParaRPr lang="en-US" sz="1800" b="1" dirty="0"/>
          </a:p>
          <a:p>
            <a:endParaRPr lang="en-US" sz="2000" b="1" dirty="0"/>
          </a:p>
          <a:p>
            <a:pPr algn="ctr"/>
            <a:endParaRPr lang="en-US" sz="2800" dirty="0"/>
          </a:p>
        </p:txBody>
      </p:sp>
    </p:spTree>
    <p:extLst>
      <p:ext uri="{BB962C8B-B14F-4D97-AF65-F5344CB8AC3E}">
        <p14:creationId xmlns:p14="http://schemas.microsoft.com/office/powerpoint/2010/main" val="99060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457200"/>
          </a:xfrm>
        </p:spPr>
        <p:txBody>
          <a:bodyPr>
            <a:noAutofit/>
          </a:bodyPr>
          <a:lstStyle/>
          <a:p>
            <a:r>
              <a:rPr lang="en-US" sz="4000" b="1" dirty="0"/>
              <a:t>What WE Do</a:t>
            </a:r>
          </a:p>
        </p:txBody>
      </p:sp>
      <p:sp>
        <p:nvSpPr>
          <p:cNvPr id="3" name="Content Placeholder 2"/>
          <p:cNvSpPr>
            <a:spLocks noGrp="1"/>
          </p:cNvSpPr>
          <p:nvPr>
            <p:ph idx="1"/>
          </p:nvPr>
        </p:nvSpPr>
        <p:spPr>
          <a:xfrm>
            <a:off x="609600" y="1295400"/>
            <a:ext cx="8534400" cy="5943600"/>
          </a:xfrm>
        </p:spPr>
        <p:txBody>
          <a:bodyPr>
            <a:normAutofit/>
          </a:bodyPr>
          <a:lstStyle/>
          <a:p>
            <a:pPr marL="0" indent="0">
              <a:buNone/>
            </a:pPr>
            <a:r>
              <a:rPr lang="en-US" sz="2200" b="1" dirty="0"/>
              <a:t>1. 	Collect Data </a:t>
            </a:r>
          </a:p>
          <a:p>
            <a:pPr marL="0" indent="0">
              <a:buNone/>
            </a:pPr>
            <a:r>
              <a:rPr lang="en-US" sz="2200" dirty="0"/>
              <a:t>		</a:t>
            </a:r>
            <a:r>
              <a:rPr lang="en-US" sz="2200" b="1" dirty="0"/>
              <a:t>a. Student survey – every two years</a:t>
            </a:r>
          </a:p>
          <a:p>
            <a:pPr marL="0" indent="0">
              <a:buNone/>
            </a:pPr>
            <a:r>
              <a:rPr lang="en-US" sz="2200" dirty="0"/>
              <a:t>		</a:t>
            </a:r>
            <a:r>
              <a:rPr lang="en-US" sz="2200" b="1" dirty="0"/>
              <a:t>b. Student focus groups – in-between survey years  </a:t>
            </a:r>
          </a:p>
          <a:p>
            <a:pPr marL="0" indent="0">
              <a:buNone/>
            </a:pPr>
            <a:r>
              <a:rPr lang="en-US" sz="2200" dirty="0"/>
              <a:t>		</a:t>
            </a:r>
            <a:r>
              <a:rPr lang="en-US" sz="2200" b="1" dirty="0"/>
              <a:t>c. Adult Perception Survey – every year</a:t>
            </a:r>
          </a:p>
          <a:p>
            <a:pPr marL="0" indent="0">
              <a:buNone/>
            </a:pPr>
            <a:r>
              <a:rPr lang="en-US" sz="2200" dirty="0"/>
              <a:t>		</a:t>
            </a:r>
            <a:r>
              <a:rPr lang="en-US" sz="2200" b="1" dirty="0"/>
              <a:t>d. Key informant interviews – every two years</a:t>
            </a:r>
          </a:p>
          <a:p>
            <a:pPr marL="0" indent="0">
              <a:buNone/>
            </a:pPr>
            <a:r>
              <a:rPr lang="en-US" sz="2200" b="1" dirty="0"/>
              <a:t>2. 	Present schools with their individual data.</a:t>
            </a:r>
          </a:p>
          <a:p>
            <a:pPr marL="0" indent="0">
              <a:buNone/>
            </a:pPr>
            <a:r>
              <a:rPr lang="en-US" sz="2200" b="1" dirty="0"/>
              <a:t>3. 	Youth Action Forum</a:t>
            </a:r>
          </a:p>
          <a:p>
            <a:pPr marL="0" indent="0">
              <a:buNone/>
            </a:pPr>
            <a:r>
              <a:rPr lang="en-US" sz="2200" b="1" dirty="0"/>
              <a:t>4. 	Develop working relationships with Law Enforcement agencies</a:t>
            </a:r>
          </a:p>
          <a:p>
            <a:pPr marL="0" indent="0">
              <a:buNone/>
            </a:pPr>
            <a:r>
              <a:rPr lang="en-US" sz="2200" b="1" dirty="0"/>
              <a:t>     	in Steuben County</a:t>
            </a:r>
          </a:p>
          <a:p>
            <a:pPr marL="0" indent="0">
              <a:buNone/>
            </a:pPr>
            <a:r>
              <a:rPr lang="en-US" sz="2200" b="1" dirty="0"/>
              <a:t>5.	Develop partnerships with all 13 school districts</a:t>
            </a:r>
          </a:p>
          <a:p>
            <a:pPr marL="0" indent="0">
              <a:buNone/>
            </a:pPr>
            <a:r>
              <a:rPr lang="en-US" sz="2200" b="1" dirty="0"/>
              <a:t>6. 	Implement Drug Impairment Program for Education </a:t>
            </a:r>
          </a:p>
          <a:p>
            <a:pPr marL="0" indent="0">
              <a:buNone/>
            </a:pPr>
            <a:r>
              <a:rPr lang="en-US" sz="2200" b="1" dirty="0"/>
              <a:t>    	Professionals (DITEP)</a:t>
            </a:r>
          </a:p>
          <a:p>
            <a:pPr marL="0" indent="0">
              <a:buNone/>
            </a:pPr>
            <a:r>
              <a:rPr lang="en-US" sz="2400" b="1" dirty="0"/>
              <a:t>    </a:t>
            </a:r>
            <a:endParaRPr lang="en-US" sz="2000" b="1" dirty="0"/>
          </a:p>
          <a:p>
            <a:pPr marL="0" indent="0">
              <a:buNone/>
            </a:pPr>
            <a:endParaRPr lang="en-US" sz="2400" b="1" dirty="0"/>
          </a:p>
          <a:p>
            <a:pPr marL="0" indent="0">
              <a:buNone/>
            </a:pPr>
            <a:endParaRPr lang="en-US" sz="2400" b="1" dirty="0"/>
          </a:p>
          <a:p>
            <a:pPr marL="0" indent="0">
              <a:buNone/>
            </a:pPr>
            <a:endParaRPr lang="en-US" sz="2000" b="1" dirty="0"/>
          </a:p>
          <a:p>
            <a:endParaRPr lang="en-US" sz="2400" b="1" dirty="0"/>
          </a:p>
          <a:p>
            <a:pPr marL="0" indent="0">
              <a:buNone/>
            </a:pPr>
            <a:endParaRPr lang="en-US" sz="2400" dirty="0"/>
          </a:p>
        </p:txBody>
      </p:sp>
    </p:spTree>
    <p:extLst>
      <p:ext uri="{BB962C8B-B14F-4D97-AF65-F5344CB8AC3E}">
        <p14:creationId xmlns:p14="http://schemas.microsoft.com/office/powerpoint/2010/main" val="215754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609600"/>
          </a:xfrm>
        </p:spPr>
        <p:txBody>
          <a:bodyPr>
            <a:noAutofit/>
          </a:bodyPr>
          <a:lstStyle/>
          <a:p>
            <a:r>
              <a:rPr lang="en-US" sz="4000" b="1" dirty="0"/>
              <a:t>What We Do (continued)</a:t>
            </a:r>
          </a:p>
        </p:txBody>
      </p:sp>
      <p:sp>
        <p:nvSpPr>
          <p:cNvPr id="3" name="Rectangle 2"/>
          <p:cNvSpPr/>
          <p:nvPr/>
        </p:nvSpPr>
        <p:spPr>
          <a:xfrm>
            <a:off x="533400" y="1524000"/>
            <a:ext cx="7696200" cy="4536627"/>
          </a:xfrm>
          <a:prstGeom prst="rect">
            <a:avLst/>
          </a:prstGeom>
        </p:spPr>
        <p:txBody>
          <a:bodyPr wrap="square">
            <a:spAutoFit/>
          </a:bodyPr>
          <a:lstStyle/>
          <a:p>
            <a:pPr lvl="0">
              <a:spcBef>
                <a:spcPct val="20000"/>
              </a:spcBef>
              <a:buClr>
                <a:srgbClr val="F0A22E"/>
              </a:buClr>
              <a:buSzPct val="70000"/>
            </a:pPr>
            <a:r>
              <a:rPr lang="en-US" sz="2200" b="1" dirty="0">
                <a:solidFill>
                  <a:srgbClr val="4E3B30"/>
                </a:solidFill>
              </a:rPr>
              <a:t>7.	Promote evidenced based prevention programs in all </a:t>
            </a:r>
          </a:p>
          <a:p>
            <a:pPr lvl="0">
              <a:spcBef>
                <a:spcPct val="20000"/>
              </a:spcBef>
              <a:buClr>
                <a:srgbClr val="F0A22E"/>
              </a:buClr>
              <a:buSzPct val="70000"/>
            </a:pPr>
            <a:r>
              <a:rPr lang="en-US" sz="2200" b="1" dirty="0">
                <a:solidFill>
                  <a:srgbClr val="4E3B30"/>
                </a:solidFill>
              </a:rPr>
              <a:t>     	county school districts </a:t>
            </a:r>
          </a:p>
          <a:p>
            <a:pPr lvl="0">
              <a:spcBef>
                <a:spcPct val="20000"/>
              </a:spcBef>
              <a:buClr>
                <a:srgbClr val="F0A22E"/>
              </a:buClr>
              <a:buSzPct val="70000"/>
            </a:pPr>
            <a:r>
              <a:rPr lang="en-US" sz="2200" b="1" dirty="0">
                <a:solidFill>
                  <a:srgbClr val="4E3B30"/>
                </a:solidFill>
              </a:rPr>
              <a:t>8.  	Help develop school Codes of Conduct and </a:t>
            </a:r>
          </a:p>
          <a:p>
            <a:pPr lvl="0">
              <a:spcBef>
                <a:spcPct val="20000"/>
              </a:spcBef>
              <a:buClr>
                <a:srgbClr val="F0A22E"/>
              </a:buClr>
              <a:buSzPct val="70000"/>
            </a:pPr>
            <a:r>
              <a:rPr lang="en-US" sz="2200" b="1" dirty="0">
                <a:solidFill>
                  <a:srgbClr val="4E3B30"/>
                </a:solidFill>
              </a:rPr>
              <a:t>      	athletic policies</a:t>
            </a:r>
          </a:p>
          <a:p>
            <a:pPr lvl="0">
              <a:spcBef>
                <a:spcPct val="20000"/>
              </a:spcBef>
              <a:buClr>
                <a:srgbClr val="F0A22E"/>
              </a:buClr>
              <a:buSzPct val="70000"/>
            </a:pPr>
            <a:r>
              <a:rPr lang="en-US" sz="2200" b="1" dirty="0">
                <a:solidFill>
                  <a:srgbClr val="4E3B30"/>
                </a:solidFill>
              </a:rPr>
              <a:t>9.  	Produce a monthly newsletter</a:t>
            </a:r>
          </a:p>
          <a:p>
            <a:pPr lvl="0">
              <a:spcBef>
                <a:spcPct val="20000"/>
              </a:spcBef>
              <a:buClr>
                <a:srgbClr val="F0A22E"/>
              </a:buClr>
              <a:buSzPct val="70000"/>
            </a:pPr>
            <a:r>
              <a:rPr lang="en-US" sz="2200" b="1" dirty="0">
                <a:solidFill>
                  <a:srgbClr val="4E3B30"/>
                </a:solidFill>
              </a:rPr>
              <a:t>10. 	Advance Social Media – Website/Facebook/Twitter</a:t>
            </a:r>
          </a:p>
          <a:p>
            <a:pPr lvl="0">
              <a:spcBef>
                <a:spcPct val="20000"/>
              </a:spcBef>
              <a:buClr>
                <a:srgbClr val="F0A22E"/>
              </a:buClr>
              <a:buSzPct val="70000"/>
            </a:pPr>
            <a:r>
              <a:rPr lang="en-US" sz="2200" b="1" dirty="0">
                <a:solidFill>
                  <a:srgbClr val="4E3B30"/>
                </a:solidFill>
              </a:rPr>
              <a:t>11. 	Sponsor and participate in community awareness 	programs</a:t>
            </a:r>
          </a:p>
          <a:p>
            <a:pPr lvl="0">
              <a:spcBef>
                <a:spcPct val="20000"/>
              </a:spcBef>
              <a:buClr>
                <a:srgbClr val="F0A22E"/>
              </a:buClr>
              <a:buSzPct val="70000"/>
            </a:pPr>
            <a:endParaRPr lang="en-US" sz="2200" b="1" dirty="0">
              <a:solidFill>
                <a:srgbClr val="4E3B30"/>
              </a:solidFill>
            </a:endParaRPr>
          </a:p>
          <a:p>
            <a:pPr lvl="0" algn="ctr">
              <a:spcBef>
                <a:spcPct val="20000"/>
              </a:spcBef>
              <a:buClr>
                <a:srgbClr val="F0A22E"/>
              </a:buClr>
              <a:buSzPct val="70000"/>
            </a:pPr>
            <a:endParaRPr lang="en-US" sz="2200" b="1" dirty="0">
              <a:solidFill>
                <a:srgbClr val="C00000"/>
              </a:solidFill>
            </a:endParaRPr>
          </a:p>
          <a:p>
            <a:pPr lvl="0">
              <a:spcBef>
                <a:spcPct val="20000"/>
              </a:spcBef>
              <a:buClr>
                <a:srgbClr val="F0A22E"/>
              </a:buClr>
              <a:buSzPct val="70000"/>
            </a:pPr>
            <a:endParaRPr lang="en-US" sz="2800" b="1" dirty="0">
              <a:solidFill>
                <a:srgbClr val="4E3B30"/>
              </a:solidFill>
            </a:endParaRPr>
          </a:p>
        </p:txBody>
      </p:sp>
    </p:spTree>
    <p:extLst>
      <p:ext uri="{BB962C8B-B14F-4D97-AF65-F5344CB8AC3E}">
        <p14:creationId xmlns:p14="http://schemas.microsoft.com/office/powerpoint/2010/main" val="234608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3962400"/>
          </a:xfrm>
        </p:spPr>
        <p:txBody>
          <a:bodyPr>
            <a:normAutofit/>
          </a:bodyPr>
          <a:lstStyle/>
          <a:p>
            <a:pPr algn="ctr"/>
            <a:r>
              <a:rPr lang="en-US" sz="6000" dirty="0"/>
              <a:t>Student Data</a:t>
            </a:r>
            <a:br>
              <a:rPr lang="en-US" sz="4800" dirty="0"/>
            </a:br>
            <a:br>
              <a:rPr lang="en-US" sz="4800" dirty="0"/>
            </a:br>
            <a:r>
              <a:rPr lang="en-US" sz="6000" dirty="0"/>
              <a:t>2010 - 2015</a:t>
            </a:r>
          </a:p>
        </p:txBody>
      </p:sp>
      <p:sp>
        <p:nvSpPr>
          <p:cNvPr id="3" name="TextBox 2"/>
          <p:cNvSpPr txBox="1"/>
          <p:nvPr/>
        </p:nvSpPr>
        <p:spPr>
          <a:xfrm>
            <a:off x="1600200" y="5562600"/>
            <a:ext cx="59436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A new student survey will be administered in October 2017</a:t>
            </a:r>
          </a:p>
        </p:txBody>
      </p:sp>
    </p:spTree>
    <p:extLst>
      <p:ext uri="{BB962C8B-B14F-4D97-AF65-F5344CB8AC3E}">
        <p14:creationId xmlns:p14="http://schemas.microsoft.com/office/powerpoint/2010/main" val="422845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304797" y="889986"/>
          <a:ext cx="85344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rot="10800000" flipV="1">
            <a:off x="2743200" y="152400"/>
            <a:ext cx="3276593" cy="6858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800" b="1" i="0" u="none" strike="noStrike" kern="0" cap="none" spc="0" normalizeH="0" baseline="0" noProof="0" dirty="0">
                <a:ln>
                  <a:noFill/>
                </a:ln>
                <a:solidFill>
                  <a:srgbClr val="000000"/>
                </a:solidFill>
                <a:effectLst/>
                <a:uLnTx/>
                <a:uFillTx/>
                <a:ea typeface="Calibri"/>
                <a:cs typeface="Times New Roman"/>
              </a:rPr>
              <a:t>Steuben County 8</a:t>
            </a:r>
            <a:r>
              <a:rPr kumimoji="0" lang="en-US" sz="1800" b="1" i="0" u="none" strike="noStrike" kern="0" cap="none" spc="0" normalizeH="0" baseline="30000" noProof="0" dirty="0">
                <a:ln>
                  <a:noFill/>
                </a:ln>
                <a:solidFill>
                  <a:srgbClr val="000000"/>
                </a:solidFill>
                <a:effectLst/>
                <a:uLnTx/>
                <a:uFillTx/>
                <a:ea typeface="Calibri"/>
                <a:cs typeface="Times New Roman"/>
              </a:rPr>
              <a:t>th</a:t>
            </a:r>
            <a:r>
              <a:rPr kumimoji="0" lang="en-US" sz="1800" b="1" i="0" u="none" strike="noStrike" kern="0" cap="none" spc="0" normalizeH="0" baseline="0" noProof="0" dirty="0">
                <a:ln>
                  <a:noFill/>
                </a:ln>
                <a:solidFill>
                  <a:srgbClr val="000000"/>
                </a:solidFill>
                <a:effectLst/>
                <a:uLnTx/>
                <a:uFillTx/>
                <a:ea typeface="Calibri"/>
                <a:cs typeface="Times New Roman"/>
              </a:rPr>
              <a:t> Grade</a:t>
            </a:r>
            <a:endParaRPr kumimoji="0" lang="en-US" sz="1800" b="1" i="0" u="none" strike="noStrike" kern="0" cap="none" spc="0" normalizeH="0" baseline="0" noProof="0" dirty="0">
              <a:ln>
                <a:noFill/>
              </a:ln>
              <a:solidFill>
                <a:sysClr val="windowText" lastClr="000000"/>
              </a:solidFill>
              <a:effectLst/>
              <a:uLnTx/>
              <a:uFillTx/>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800" b="1" i="0" u="none" strike="noStrike" kern="0" cap="none" spc="0" normalizeH="0" baseline="0" noProof="0" dirty="0">
                <a:ln>
                  <a:noFill/>
                </a:ln>
                <a:solidFill>
                  <a:srgbClr val="000000"/>
                </a:solidFill>
                <a:effectLst/>
                <a:uLnTx/>
                <a:uFillTx/>
                <a:ea typeface="Calibri"/>
                <a:cs typeface="Times New Roman"/>
              </a:rPr>
              <a:t>Trend Data – October  - 2015</a:t>
            </a:r>
            <a:endParaRPr kumimoji="0" lang="en-US" sz="1800" b="1" i="0" u="none" strike="noStrike" kern="0" cap="none" spc="0" normalizeH="0" baseline="0" noProof="0" dirty="0">
              <a:ln>
                <a:noFill/>
              </a:ln>
              <a:solidFill>
                <a:sysClr val="windowText" lastClr="000000"/>
              </a:solidFill>
              <a:effectLst/>
              <a:uLnTx/>
              <a:uFillTx/>
              <a:ea typeface="Calibri"/>
              <a:cs typeface="Times New Roman"/>
            </a:endParaRPr>
          </a:p>
        </p:txBody>
      </p:sp>
    </p:spTree>
    <p:extLst>
      <p:ext uri="{BB962C8B-B14F-4D97-AF65-F5344CB8AC3E}">
        <p14:creationId xmlns:p14="http://schemas.microsoft.com/office/powerpoint/2010/main" val="3122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304800" y="1143000"/>
          <a:ext cx="84582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rot="10800000" flipV="1">
            <a:off x="2743198" y="171636"/>
            <a:ext cx="3386137" cy="8189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2000" b="1" i="0" u="none" strike="noStrike" kern="0" cap="none" spc="0" normalizeH="0" baseline="0" noProof="0" dirty="0">
              <a:ln>
                <a:noFill/>
              </a:ln>
              <a:solidFill>
                <a:srgbClr val="000000"/>
              </a:solidFill>
              <a:effectLst/>
              <a:uLnTx/>
              <a:uFillTx/>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endParaRPr kumimoji="0" lang="en-US" sz="2000" b="1" i="0" u="none" strike="noStrike" kern="0" cap="none" spc="0" normalizeH="0" baseline="0" noProof="0" dirty="0">
              <a:ln>
                <a:noFill/>
              </a:ln>
              <a:solidFill>
                <a:srgbClr val="000000"/>
              </a:solidFill>
              <a:effectLst/>
              <a:uLnTx/>
              <a:uFillTx/>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000" b="1" i="0" u="none" strike="noStrike" kern="0" cap="none" spc="0" normalizeH="0" baseline="0" noProof="0" dirty="0">
                <a:ln>
                  <a:noFill/>
                </a:ln>
                <a:solidFill>
                  <a:schemeClr val="tx1"/>
                </a:solidFill>
                <a:effectLst/>
                <a:uLnTx/>
                <a:uFillTx/>
                <a:ea typeface="Calibri"/>
                <a:cs typeface="Times New Roman"/>
              </a:rPr>
              <a:t>Steuben County 10</a:t>
            </a:r>
            <a:r>
              <a:rPr kumimoji="0" lang="en-US" sz="2000" b="1" i="0" u="none" strike="noStrike" kern="0" cap="none" spc="0" normalizeH="0" baseline="30000" noProof="0" dirty="0">
                <a:ln>
                  <a:noFill/>
                </a:ln>
                <a:solidFill>
                  <a:schemeClr val="tx1"/>
                </a:solidFill>
                <a:effectLst/>
                <a:uLnTx/>
                <a:uFillTx/>
                <a:ea typeface="Calibri"/>
                <a:cs typeface="Times New Roman"/>
              </a:rPr>
              <a:t>th</a:t>
            </a:r>
            <a:r>
              <a:rPr kumimoji="0" lang="en-US" sz="2000" b="1" i="0" u="none" strike="noStrike" kern="0" cap="none" spc="0" normalizeH="0" baseline="0" noProof="0" dirty="0">
                <a:ln>
                  <a:noFill/>
                </a:ln>
                <a:solidFill>
                  <a:schemeClr val="tx1"/>
                </a:solidFill>
                <a:effectLst/>
                <a:uLnTx/>
                <a:uFillTx/>
                <a:ea typeface="Calibri"/>
                <a:cs typeface="Times New Roman"/>
              </a:rPr>
              <a:t> Grade</a:t>
            </a: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800" b="1" i="0" u="none" strike="noStrike" kern="0" cap="none" spc="0" normalizeH="0" baseline="0" noProof="0" dirty="0">
                <a:ln>
                  <a:noFill/>
                </a:ln>
                <a:solidFill>
                  <a:srgbClr val="000000"/>
                </a:solidFill>
                <a:effectLst/>
                <a:uLnTx/>
                <a:uFillTx/>
                <a:ea typeface="Calibri"/>
                <a:cs typeface="Times New Roman"/>
              </a:rPr>
              <a:t>Trend Data – October  </a:t>
            </a:r>
            <a:r>
              <a:rPr kumimoji="0" lang="en-US" sz="2000" b="1" i="0" u="none" strike="noStrike" kern="0" cap="none" spc="0" normalizeH="0" baseline="0" noProof="0" dirty="0">
                <a:ln>
                  <a:noFill/>
                </a:ln>
                <a:solidFill>
                  <a:srgbClr val="000000"/>
                </a:solidFill>
                <a:effectLst/>
                <a:uLnTx/>
                <a:uFillTx/>
                <a:ea typeface="Calibri"/>
                <a:cs typeface="Times New Roman"/>
              </a:rPr>
              <a:t>- 2015</a:t>
            </a:r>
            <a:endParaRPr kumimoji="0" lang="en-US" sz="2000" b="1" i="0" u="none" strike="noStrike" kern="0" cap="none" spc="0" normalizeH="0" baseline="0" noProof="0" dirty="0">
              <a:ln>
                <a:noFill/>
              </a:ln>
              <a:solidFill>
                <a:sysClr val="windowText" lastClr="000000"/>
              </a:solidFill>
              <a:effectLst/>
              <a:uLnTx/>
              <a:uFillTx/>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000" b="1" i="0" u="none" strike="noStrike" kern="0" cap="none" spc="0" normalizeH="0" baseline="0" noProof="0" dirty="0">
                <a:ln>
                  <a:noFill/>
                </a:ln>
                <a:solidFill>
                  <a:srgbClr val="000000"/>
                </a:solidFill>
                <a:effectLst/>
                <a:uLnTx/>
                <a:uFillTx/>
                <a:ea typeface="Calibri"/>
                <a:cs typeface="Times New Roman"/>
              </a:rPr>
              <a:t> </a:t>
            </a:r>
            <a:endParaRPr kumimoji="0" lang="en-US" sz="2000" b="0" i="0" u="none" strike="noStrike" kern="0" cap="none" spc="0" normalizeH="0" baseline="0" noProof="0" dirty="0">
              <a:ln>
                <a:noFill/>
              </a:ln>
              <a:solidFill>
                <a:sysClr val="windowText" lastClr="000000"/>
              </a:solidFill>
              <a:effectLst/>
              <a:uLnTx/>
              <a:uFillTx/>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000" b="1" i="0" u="none" strike="noStrike" kern="0" cap="none" spc="0" normalizeH="0" baseline="0" noProof="0" dirty="0">
                <a:ln>
                  <a:noFill/>
                </a:ln>
                <a:solidFill>
                  <a:srgbClr val="000000"/>
                </a:solidFill>
                <a:effectLst/>
                <a:uLnTx/>
                <a:uFillTx/>
                <a:ea typeface="Calibri"/>
                <a:cs typeface="Times New Roman"/>
              </a:rPr>
              <a:t> </a:t>
            </a:r>
            <a:endParaRPr kumimoji="0" lang="en-US" sz="2000" b="0" i="0" u="none" strike="noStrike" kern="0" cap="none" spc="0" normalizeH="0" baseline="0" noProof="0" dirty="0">
              <a:ln>
                <a:noFill/>
              </a:ln>
              <a:solidFill>
                <a:sysClr val="windowText" lastClr="000000"/>
              </a:solidFill>
              <a:effectLst/>
              <a:uLnTx/>
              <a:uFillTx/>
              <a:ea typeface="Calibri"/>
              <a:cs typeface="Times New Roman"/>
            </a:endParaRPr>
          </a:p>
        </p:txBody>
      </p:sp>
    </p:spTree>
    <p:extLst>
      <p:ext uri="{BB962C8B-B14F-4D97-AF65-F5344CB8AC3E}">
        <p14:creationId xmlns:p14="http://schemas.microsoft.com/office/powerpoint/2010/main" val="97557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228600" y="1066800"/>
          <a:ext cx="83058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933700" y="228600"/>
            <a:ext cx="32766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800" b="1" i="0" u="none" strike="noStrike" kern="0" cap="none" spc="0" normalizeH="0" baseline="0" noProof="0" dirty="0">
                <a:ln>
                  <a:noFill/>
                </a:ln>
                <a:solidFill>
                  <a:srgbClr val="000000"/>
                </a:solidFill>
                <a:effectLst/>
                <a:uLnTx/>
                <a:uFillTx/>
                <a:ea typeface="Calibri"/>
                <a:cs typeface="Times New Roman"/>
              </a:rPr>
              <a:t>Steuben County 12</a:t>
            </a:r>
            <a:r>
              <a:rPr kumimoji="0" lang="en-US" sz="1800" b="1" i="0" u="none" strike="noStrike" kern="0" cap="none" spc="0" normalizeH="0" baseline="30000" noProof="0" dirty="0">
                <a:ln>
                  <a:noFill/>
                </a:ln>
                <a:solidFill>
                  <a:srgbClr val="000000"/>
                </a:solidFill>
                <a:effectLst/>
                <a:uLnTx/>
                <a:uFillTx/>
                <a:ea typeface="Calibri"/>
                <a:cs typeface="Times New Roman"/>
              </a:rPr>
              <a:t>th</a:t>
            </a:r>
            <a:r>
              <a:rPr kumimoji="0" lang="en-US" sz="1800" b="1" i="0" u="none" strike="noStrike" kern="0" cap="none" spc="0" normalizeH="0" baseline="0" noProof="0" dirty="0">
                <a:ln>
                  <a:noFill/>
                </a:ln>
                <a:solidFill>
                  <a:srgbClr val="000000"/>
                </a:solidFill>
                <a:effectLst/>
                <a:uLnTx/>
                <a:uFillTx/>
                <a:ea typeface="Calibri"/>
                <a:cs typeface="Times New Roman"/>
              </a:rPr>
              <a:t> Grade</a:t>
            </a:r>
            <a:endParaRPr kumimoji="0" lang="en-US" sz="1800" b="0" i="0" u="none" strike="noStrike" kern="0" cap="none" spc="0" normalizeH="0" baseline="0" noProof="0" dirty="0">
              <a:ln>
                <a:noFill/>
              </a:ln>
              <a:solidFill>
                <a:sysClr val="windowText" lastClr="000000"/>
              </a:solidFill>
              <a:effectLst/>
              <a:uLnTx/>
              <a:uFillTx/>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800" b="1" i="0" u="none" strike="noStrike" kern="0" cap="none" spc="0" normalizeH="0" baseline="0" noProof="0" dirty="0">
                <a:ln>
                  <a:noFill/>
                </a:ln>
                <a:solidFill>
                  <a:srgbClr val="000000"/>
                </a:solidFill>
                <a:effectLst/>
                <a:uLnTx/>
                <a:uFillTx/>
                <a:ea typeface="Calibri"/>
                <a:cs typeface="Times New Roman"/>
              </a:rPr>
              <a:t>Trend Data – October 2015</a:t>
            </a:r>
            <a:endParaRPr kumimoji="0" lang="en-US" sz="1800" b="0" i="0" u="none" strike="noStrike" kern="0" cap="none" spc="0" normalizeH="0" baseline="0" noProof="0" dirty="0">
              <a:ln>
                <a:noFill/>
              </a:ln>
              <a:solidFill>
                <a:sysClr val="windowText" lastClr="000000"/>
              </a:solidFill>
              <a:effectLst/>
              <a:uLnTx/>
              <a:uFillTx/>
              <a:ea typeface="Calibri"/>
              <a:cs typeface="Times New Roman"/>
            </a:endParaRPr>
          </a:p>
        </p:txBody>
      </p:sp>
    </p:spTree>
    <p:extLst>
      <p:ext uri="{BB962C8B-B14F-4D97-AF65-F5344CB8AC3E}">
        <p14:creationId xmlns:p14="http://schemas.microsoft.com/office/powerpoint/2010/main" val="327488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Upcoming projects</a:t>
            </a:r>
          </a:p>
        </p:txBody>
      </p:sp>
      <p:sp>
        <p:nvSpPr>
          <p:cNvPr id="3" name="TextBox 2"/>
          <p:cNvSpPr txBox="1"/>
          <p:nvPr/>
        </p:nvSpPr>
        <p:spPr>
          <a:xfrm>
            <a:off x="685800" y="1676400"/>
            <a:ext cx="7696200" cy="5724644"/>
          </a:xfrm>
          <a:prstGeom prst="rect">
            <a:avLst/>
          </a:prstGeom>
          <a:noFill/>
        </p:spPr>
        <p:txBody>
          <a:bodyPr wrap="square" rtlCol="0">
            <a:spAutoFit/>
          </a:bodyPr>
          <a:lstStyle/>
          <a:p>
            <a:pPr marL="342900" indent="-342900">
              <a:buAutoNum type="arabicPeriod"/>
            </a:pPr>
            <a:r>
              <a:rPr lang="en-US" sz="2200" b="1" dirty="0"/>
              <a:t>Youth Engagement Program</a:t>
            </a:r>
          </a:p>
          <a:p>
            <a:pPr marL="800100" lvl="1" indent="-342900">
              <a:buFont typeface="Courier New" panose="02070309020205020404" pitchFamily="49" charset="0"/>
              <a:buChar char="o"/>
            </a:pPr>
            <a:r>
              <a:rPr lang="en-US" sz="2200" b="1" dirty="0"/>
              <a:t>PSA Creations</a:t>
            </a:r>
          </a:p>
          <a:p>
            <a:pPr marL="800100" lvl="1" indent="-342900">
              <a:buFont typeface="Courier New" panose="02070309020205020404" pitchFamily="49" charset="0"/>
              <a:buChar char="o"/>
            </a:pPr>
            <a:r>
              <a:rPr lang="en-US" sz="2200" b="1" dirty="0"/>
              <a:t>Videos for Facebook &amp; Website</a:t>
            </a:r>
          </a:p>
          <a:p>
            <a:pPr marL="800100" lvl="1" indent="-342900">
              <a:buFont typeface="Courier New" panose="02070309020205020404" pitchFamily="49" charset="0"/>
              <a:buChar char="o"/>
            </a:pPr>
            <a:r>
              <a:rPr lang="en-US" sz="2200" b="1" dirty="0"/>
              <a:t>Youth Newsletter Article</a:t>
            </a:r>
          </a:p>
          <a:p>
            <a:pPr marL="800100" lvl="1" indent="-342900">
              <a:buFont typeface="Courier New" panose="02070309020205020404" pitchFamily="49" charset="0"/>
              <a:buChar char="o"/>
            </a:pPr>
            <a:r>
              <a:rPr lang="en-US" sz="2200" b="1" dirty="0"/>
              <a:t>Youth Community Service &amp; Volunteering</a:t>
            </a:r>
          </a:p>
          <a:p>
            <a:pPr marL="342900" indent="-342900">
              <a:buAutoNum type="arabicPeriod"/>
            </a:pPr>
            <a:r>
              <a:rPr lang="en-US" sz="2200" b="1" dirty="0"/>
              <a:t>Town Hall Meeting on Marijuana</a:t>
            </a:r>
          </a:p>
          <a:p>
            <a:pPr marL="342900" indent="-342900">
              <a:buAutoNum type="arabicPeriod"/>
            </a:pPr>
            <a:r>
              <a:rPr lang="en-US" sz="2200" b="1" dirty="0"/>
              <a:t>Social Host Education Campaign</a:t>
            </a:r>
          </a:p>
          <a:p>
            <a:pPr marL="342900" indent="-342900">
              <a:buAutoNum type="arabicPeriod"/>
            </a:pPr>
            <a:r>
              <a:rPr lang="en-US" sz="2200" b="1" dirty="0"/>
              <a:t>Sticker Shock Program</a:t>
            </a:r>
          </a:p>
          <a:p>
            <a:pPr marL="342900" indent="-342900">
              <a:buAutoNum type="arabicPeriod"/>
            </a:pPr>
            <a:r>
              <a:rPr lang="en-US" sz="2200" b="1" dirty="0"/>
              <a:t>Key Informant Interviews</a:t>
            </a:r>
          </a:p>
          <a:p>
            <a:pPr marL="342900" indent="-342900">
              <a:buAutoNum type="arabicPeriod"/>
            </a:pPr>
            <a:r>
              <a:rPr lang="en-US" sz="2200" b="1" dirty="0"/>
              <a:t>Focus Groups</a:t>
            </a:r>
          </a:p>
          <a:p>
            <a:pPr marL="342900" indent="-342900">
              <a:buAutoNum type="arabicPeriod"/>
            </a:pPr>
            <a:r>
              <a:rPr lang="en-US" sz="2200" b="1" dirty="0"/>
              <a:t>Drug Quiz</a:t>
            </a:r>
          </a:p>
          <a:p>
            <a:pPr marL="342900" indent="-342900">
              <a:buAutoNum type="arabicPeriod"/>
            </a:pPr>
            <a:r>
              <a:rPr lang="en-US" sz="2200" b="1" dirty="0"/>
              <a:t>DUNK Distracted Driving Event</a:t>
            </a:r>
          </a:p>
          <a:p>
            <a:pPr marL="342900" indent="-342900">
              <a:buAutoNum type="arabicPeriod"/>
            </a:pPr>
            <a:r>
              <a:rPr lang="en-US" sz="2200" b="1" dirty="0"/>
              <a:t>Marijuana Education Campaign</a:t>
            </a:r>
          </a:p>
          <a:p>
            <a:pPr marL="342900" indent="-342900">
              <a:buAutoNum type="arabicPeriod"/>
            </a:pPr>
            <a:r>
              <a:rPr lang="en-US" sz="2200" b="1" dirty="0"/>
              <a:t> 2018 Prom &amp; Graduation Awareness Activities</a:t>
            </a:r>
          </a:p>
          <a:p>
            <a:pPr marL="457200" indent="-457200">
              <a:buAutoNum type="arabicPeriod" startAt="6"/>
            </a:pPr>
            <a:endParaRPr lang="en-US" sz="2200" b="1" dirty="0"/>
          </a:p>
          <a:p>
            <a:r>
              <a:rPr lang="en-US" dirty="0"/>
              <a:t>	</a:t>
            </a:r>
          </a:p>
          <a:p>
            <a:pPr marL="342900" indent="-342900">
              <a:buAutoNum type="arabicPeriod"/>
            </a:pPr>
            <a:endParaRPr lang="en-US" dirty="0"/>
          </a:p>
        </p:txBody>
      </p:sp>
    </p:spTree>
    <p:extLst>
      <p:ext uri="{BB962C8B-B14F-4D97-AF65-F5344CB8AC3E}">
        <p14:creationId xmlns:p14="http://schemas.microsoft.com/office/powerpoint/2010/main" val="11768892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42319</TotalTime>
  <Words>418</Words>
  <Application>Microsoft Office PowerPoint</Application>
  <PresentationFormat>On-screen Show (4:3)</PresentationFormat>
  <Paragraphs>143</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Calibri</vt:lpstr>
      <vt:lpstr>Courier New</vt:lpstr>
      <vt:lpstr>Franklin Gothic Book</vt:lpstr>
      <vt:lpstr>Franklin Gothic Medium</vt:lpstr>
      <vt:lpstr>Mongolian Baiti</vt:lpstr>
      <vt:lpstr>Tahoma</vt:lpstr>
      <vt:lpstr>Times New Roman</vt:lpstr>
      <vt:lpstr>Wingdings</vt:lpstr>
      <vt:lpstr>Wingdings 2</vt:lpstr>
      <vt:lpstr>Trek</vt:lpstr>
      <vt:lpstr>PowerPoint Presentation</vt:lpstr>
      <vt:lpstr>The Steuben Prevention Coalition is a Community Effort</vt:lpstr>
      <vt:lpstr>What WE Do</vt:lpstr>
      <vt:lpstr>What We Do (continued)</vt:lpstr>
      <vt:lpstr>Student Data  2010 - 2015</vt:lpstr>
      <vt:lpstr>PowerPoint Presentation</vt:lpstr>
      <vt:lpstr>PowerPoint Presentation</vt:lpstr>
      <vt:lpstr>PowerPoint Presentation</vt:lpstr>
      <vt:lpstr>Upcoming projects</vt:lpstr>
      <vt:lpstr>PowerPoint Presentation</vt:lpstr>
      <vt:lpstr>PowerPoint Presentation</vt:lpstr>
      <vt:lpstr>PowerPoint Presentation</vt:lpstr>
      <vt:lpstr>PowerPoint Presentation</vt:lpstr>
      <vt:lpstr>What you can find on the  Coalition Website  </vt:lpstr>
      <vt:lpstr>Proud Sponsor of the  2017 Youth Action Forum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 McCumiskey</dc:creator>
  <cp:lastModifiedBy>Colleen Banik</cp:lastModifiedBy>
  <cp:revision>80</cp:revision>
  <cp:lastPrinted>2017-01-09T14:31:29Z</cp:lastPrinted>
  <dcterms:created xsi:type="dcterms:W3CDTF">2016-10-18T18:56:23Z</dcterms:created>
  <dcterms:modified xsi:type="dcterms:W3CDTF">2018-01-08T14:28:57Z</dcterms:modified>
</cp:coreProperties>
</file>