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70" r:id="rId4"/>
    <p:sldId id="271" r:id="rId5"/>
    <p:sldId id="272" r:id="rId6"/>
    <p:sldId id="273" r:id="rId7"/>
    <p:sldId id="274" r:id="rId8"/>
    <p:sldId id="275"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607C237-E6DE-4F41-BD71-5B22522A8AE9}"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7F1E5-C491-4A5A-9C78-6491D8C3D767}" type="slidenum">
              <a:rPr lang="en-US" smtClean="0"/>
              <a:t>‹#›</a:t>
            </a:fld>
            <a:endParaRPr lang="en-US"/>
          </a:p>
        </p:txBody>
      </p:sp>
    </p:spTree>
    <p:extLst>
      <p:ext uri="{BB962C8B-B14F-4D97-AF65-F5344CB8AC3E}">
        <p14:creationId xmlns:p14="http://schemas.microsoft.com/office/powerpoint/2010/main" val="923824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07C237-E6DE-4F41-BD71-5B22522A8AE9}"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7F1E5-C491-4A5A-9C78-6491D8C3D767}" type="slidenum">
              <a:rPr lang="en-US" smtClean="0"/>
              <a:t>‹#›</a:t>
            </a:fld>
            <a:endParaRPr lang="en-US"/>
          </a:p>
        </p:txBody>
      </p:sp>
    </p:spTree>
    <p:extLst>
      <p:ext uri="{BB962C8B-B14F-4D97-AF65-F5344CB8AC3E}">
        <p14:creationId xmlns:p14="http://schemas.microsoft.com/office/powerpoint/2010/main" val="3551506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07C237-E6DE-4F41-BD71-5B22522A8AE9}"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7F1E5-C491-4A5A-9C78-6491D8C3D767}" type="slidenum">
              <a:rPr lang="en-US" smtClean="0"/>
              <a:t>‹#›</a:t>
            </a:fld>
            <a:endParaRPr lang="en-US"/>
          </a:p>
        </p:txBody>
      </p:sp>
    </p:spTree>
    <p:extLst>
      <p:ext uri="{BB962C8B-B14F-4D97-AF65-F5344CB8AC3E}">
        <p14:creationId xmlns:p14="http://schemas.microsoft.com/office/powerpoint/2010/main" val="29737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07C237-E6DE-4F41-BD71-5B22522A8AE9}"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7F1E5-C491-4A5A-9C78-6491D8C3D767}" type="slidenum">
              <a:rPr lang="en-US" smtClean="0"/>
              <a:t>‹#›</a:t>
            </a:fld>
            <a:endParaRPr lang="en-US"/>
          </a:p>
        </p:txBody>
      </p:sp>
    </p:spTree>
    <p:extLst>
      <p:ext uri="{BB962C8B-B14F-4D97-AF65-F5344CB8AC3E}">
        <p14:creationId xmlns:p14="http://schemas.microsoft.com/office/powerpoint/2010/main" val="142129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07C237-E6DE-4F41-BD71-5B22522A8AE9}"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7F1E5-C491-4A5A-9C78-6491D8C3D767}" type="slidenum">
              <a:rPr lang="en-US" smtClean="0"/>
              <a:t>‹#›</a:t>
            </a:fld>
            <a:endParaRPr lang="en-US"/>
          </a:p>
        </p:txBody>
      </p:sp>
    </p:spTree>
    <p:extLst>
      <p:ext uri="{BB962C8B-B14F-4D97-AF65-F5344CB8AC3E}">
        <p14:creationId xmlns:p14="http://schemas.microsoft.com/office/powerpoint/2010/main" val="168326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07C237-E6DE-4F41-BD71-5B22522A8AE9}"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7F1E5-C491-4A5A-9C78-6491D8C3D767}" type="slidenum">
              <a:rPr lang="en-US" smtClean="0"/>
              <a:t>‹#›</a:t>
            </a:fld>
            <a:endParaRPr lang="en-US"/>
          </a:p>
        </p:txBody>
      </p:sp>
    </p:spTree>
    <p:extLst>
      <p:ext uri="{BB962C8B-B14F-4D97-AF65-F5344CB8AC3E}">
        <p14:creationId xmlns:p14="http://schemas.microsoft.com/office/powerpoint/2010/main" val="125818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07C237-E6DE-4F41-BD71-5B22522A8AE9}" type="datetimeFigureOut">
              <a:rPr lang="en-US" smtClean="0"/>
              <a:t>6/7/2017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7F1E5-C491-4A5A-9C78-6491D8C3D767}" type="slidenum">
              <a:rPr lang="en-US" smtClean="0"/>
              <a:t>‹#›</a:t>
            </a:fld>
            <a:endParaRPr lang="en-US"/>
          </a:p>
        </p:txBody>
      </p:sp>
    </p:spTree>
    <p:extLst>
      <p:ext uri="{BB962C8B-B14F-4D97-AF65-F5344CB8AC3E}">
        <p14:creationId xmlns:p14="http://schemas.microsoft.com/office/powerpoint/2010/main" val="156843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07C237-E6DE-4F41-BD71-5B22522A8AE9}" type="datetimeFigureOut">
              <a:rPr lang="en-US" smtClean="0"/>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7F1E5-C491-4A5A-9C78-6491D8C3D767}" type="slidenum">
              <a:rPr lang="en-US" smtClean="0"/>
              <a:t>‹#›</a:t>
            </a:fld>
            <a:endParaRPr lang="en-US"/>
          </a:p>
        </p:txBody>
      </p:sp>
    </p:spTree>
    <p:extLst>
      <p:ext uri="{BB962C8B-B14F-4D97-AF65-F5344CB8AC3E}">
        <p14:creationId xmlns:p14="http://schemas.microsoft.com/office/powerpoint/2010/main" val="857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7C237-E6DE-4F41-BD71-5B22522A8AE9}" type="datetimeFigureOut">
              <a:rPr lang="en-US" smtClean="0"/>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7F1E5-C491-4A5A-9C78-6491D8C3D767}" type="slidenum">
              <a:rPr lang="en-US" smtClean="0"/>
              <a:t>‹#›</a:t>
            </a:fld>
            <a:endParaRPr lang="en-US"/>
          </a:p>
        </p:txBody>
      </p:sp>
    </p:spTree>
    <p:extLst>
      <p:ext uri="{BB962C8B-B14F-4D97-AF65-F5344CB8AC3E}">
        <p14:creationId xmlns:p14="http://schemas.microsoft.com/office/powerpoint/2010/main" val="686950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07C237-E6DE-4F41-BD71-5B22522A8AE9}"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7F1E5-C491-4A5A-9C78-6491D8C3D767}" type="slidenum">
              <a:rPr lang="en-US" smtClean="0"/>
              <a:t>‹#›</a:t>
            </a:fld>
            <a:endParaRPr lang="en-US"/>
          </a:p>
        </p:txBody>
      </p:sp>
    </p:spTree>
    <p:extLst>
      <p:ext uri="{BB962C8B-B14F-4D97-AF65-F5344CB8AC3E}">
        <p14:creationId xmlns:p14="http://schemas.microsoft.com/office/powerpoint/2010/main" val="1645418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07C237-E6DE-4F41-BD71-5B22522A8AE9}"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7F1E5-C491-4A5A-9C78-6491D8C3D767}" type="slidenum">
              <a:rPr lang="en-US" smtClean="0"/>
              <a:t>‹#›</a:t>
            </a:fld>
            <a:endParaRPr lang="en-US"/>
          </a:p>
        </p:txBody>
      </p:sp>
    </p:spTree>
    <p:extLst>
      <p:ext uri="{BB962C8B-B14F-4D97-AF65-F5344CB8AC3E}">
        <p14:creationId xmlns:p14="http://schemas.microsoft.com/office/powerpoint/2010/main" val="1197326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7C237-E6DE-4F41-BD71-5B22522A8AE9}" type="datetimeFigureOut">
              <a:rPr lang="en-US" smtClean="0"/>
              <a:t>6/7/2017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7F1E5-C491-4A5A-9C78-6491D8C3D767}" type="slidenum">
              <a:rPr lang="en-US" smtClean="0"/>
              <a:t>‹#›</a:t>
            </a:fld>
            <a:endParaRPr lang="en-US"/>
          </a:p>
        </p:txBody>
      </p:sp>
    </p:spTree>
    <p:extLst>
      <p:ext uri="{BB962C8B-B14F-4D97-AF65-F5344CB8AC3E}">
        <p14:creationId xmlns:p14="http://schemas.microsoft.com/office/powerpoint/2010/main" val="655442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steubenpreventioncoalition.org/"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csc.ccdor.local\data\userhome\BanikC\My%20Documents\PSA's%202017\Scott_Holmes_-_01_-_Corporate_Success.mp3" TargetMode="External"/><Relationship Id="rId1" Type="http://schemas.microsoft.com/office/2007/relationships/media" Target="file:///\\ccsc.ccdor.local\data\userhome\BanikC\My%20Documents\PSA's%202017\Scott_Holmes_-_01_-_Corporate_Success.mp3" TargetMode="External"/><Relationship Id="rId5" Type="http://schemas.openxmlformats.org/officeDocument/2006/relationships/image" Target="../media/image4.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640080" y="671223"/>
            <a:ext cx="11078817" cy="583095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2"/>
          <p:cNvSpPr txBox="1">
            <a:spLocks/>
          </p:cNvSpPr>
          <p:nvPr/>
        </p:nvSpPr>
        <p:spPr>
          <a:xfrm>
            <a:off x="1607488" y="989372"/>
            <a:ext cx="9144000" cy="16557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b="1" dirty="0">
                <a:solidFill>
                  <a:schemeClr val="bg1"/>
                </a:solidFill>
                <a:latin typeface="+mj-lt"/>
              </a:rPr>
              <a:t>A Message from the </a:t>
            </a:r>
          </a:p>
          <a:p>
            <a:pPr marL="0" indent="0" algn="ctr">
              <a:buNone/>
            </a:pPr>
            <a:r>
              <a:rPr lang="en-US" sz="4400" b="1" dirty="0">
                <a:solidFill>
                  <a:schemeClr val="bg1"/>
                </a:solidFill>
                <a:latin typeface="+mj-lt"/>
              </a:rPr>
              <a:t>Steuben Prevention Coalition</a:t>
            </a:r>
          </a:p>
          <a:p>
            <a:pPr marL="0" indent="0" algn="ctr">
              <a:buNone/>
            </a:pPr>
            <a:r>
              <a:rPr lang="en-US" sz="4400" b="1" dirty="0">
                <a:solidFill>
                  <a:schemeClr val="bg1"/>
                </a:solidFill>
                <a:latin typeface="+mj-lt"/>
              </a:rPr>
              <a:t>Steuben County Task Force</a:t>
            </a:r>
          </a:p>
          <a:p>
            <a:pPr marL="0" indent="0" algn="ctr">
              <a:buNone/>
            </a:pPr>
            <a:r>
              <a:rPr lang="en-US" sz="4400" b="1" dirty="0">
                <a:solidFill>
                  <a:schemeClr val="bg1"/>
                </a:solidFill>
                <a:latin typeface="+mj-lt"/>
              </a:rPr>
              <a:t> on Marijuana </a:t>
            </a:r>
          </a:p>
          <a:p>
            <a:pPr marL="0" indent="0" algn="ctr">
              <a:buNone/>
            </a:pPr>
            <a:r>
              <a:rPr lang="en-US" sz="4400" b="1" dirty="0">
                <a:solidFill>
                  <a:schemeClr val="bg1"/>
                </a:solidFill>
                <a:latin typeface="+mj-lt"/>
              </a:rPr>
              <a:t>Prevention </a:t>
            </a:r>
          </a:p>
        </p:txBody>
      </p:sp>
      <p:pic>
        <p:nvPicPr>
          <p:cNvPr id="7" name="Picture 6"/>
          <p:cNvPicPr>
            <a:picLocks noChangeAspect="1"/>
          </p:cNvPicPr>
          <p:nvPr/>
        </p:nvPicPr>
        <p:blipFill>
          <a:blip r:embed="rId2"/>
          <a:stretch>
            <a:fillRect/>
          </a:stretch>
        </p:blipFill>
        <p:spPr>
          <a:xfrm>
            <a:off x="1417983" y="3586702"/>
            <a:ext cx="2391556" cy="2077544"/>
          </a:xfrm>
          <a:prstGeom prst="rect">
            <a:avLst/>
          </a:prstGeom>
          <a:effectLst>
            <a:glow rad="139700">
              <a:srgbClr val="FFFF00"/>
            </a:glow>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5824" y="3586702"/>
            <a:ext cx="2238179" cy="2077544"/>
          </a:xfrm>
          <a:prstGeom prst="rect">
            <a:avLst/>
          </a:prstGeom>
          <a:effectLst>
            <a:glow rad="139700">
              <a:srgbClr val="FFFF00"/>
            </a:glow>
          </a:effectLst>
        </p:spPr>
      </p:pic>
      <p:sp>
        <p:nvSpPr>
          <p:cNvPr id="9" name="TextBox 8"/>
          <p:cNvSpPr txBox="1"/>
          <p:nvPr/>
        </p:nvSpPr>
        <p:spPr>
          <a:xfrm>
            <a:off x="4188559" y="4956360"/>
            <a:ext cx="4134258" cy="707886"/>
          </a:xfrm>
          <a:prstGeom prst="rect">
            <a:avLst/>
          </a:prstGeom>
          <a:noFill/>
        </p:spPr>
        <p:txBody>
          <a:bodyPr wrap="square" rtlCol="0">
            <a:spAutoFit/>
          </a:bodyPr>
          <a:lstStyle/>
          <a:p>
            <a:pPr algn="ctr"/>
            <a:r>
              <a:rPr lang="en-US" sz="2000" dirty="0">
                <a:solidFill>
                  <a:schemeClr val="bg1"/>
                </a:solidFill>
                <a:hlinkClick r:id="rId4"/>
              </a:rPr>
              <a:t>www.steubenpreventioncoalition.org</a:t>
            </a:r>
            <a:r>
              <a:rPr lang="en-US" sz="2000" dirty="0"/>
              <a:t> </a:t>
            </a:r>
          </a:p>
          <a:p>
            <a:pPr algn="ctr"/>
            <a:r>
              <a:rPr lang="en-US" sz="2000" dirty="0">
                <a:solidFill>
                  <a:schemeClr val="bg1"/>
                </a:solidFill>
              </a:rPr>
              <a:t>607-776-6441</a:t>
            </a:r>
          </a:p>
        </p:txBody>
      </p:sp>
    </p:spTree>
    <p:extLst>
      <p:ext uri="{BB962C8B-B14F-4D97-AF65-F5344CB8AC3E}">
        <p14:creationId xmlns:p14="http://schemas.microsoft.com/office/powerpoint/2010/main" val="1406558071"/>
      </p:ext>
    </p:extLst>
  </p:cSld>
  <p:clrMapOvr>
    <a:masterClrMapping/>
  </p:clrMapOvr>
  <mc:AlternateContent xmlns:mc="http://schemas.openxmlformats.org/markup-compatibility/2006" xmlns:p14="http://schemas.microsoft.com/office/powerpoint/2010/main">
    <mc:Choice Requires="p14">
      <p:transition spd="slow" p14:dur="2000" advTm="10506"/>
    </mc:Choice>
    <mc:Fallback xmlns="">
      <p:transition spd="slow" advTm="1050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609600" y="543339"/>
            <a:ext cx="11078817" cy="583095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36320" y="979998"/>
            <a:ext cx="10241280" cy="5078313"/>
          </a:xfrm>
          <a:prstGeom prst="rect">
            <a:avLst/>
          </a:prstGeom>
          <a:noFill/>
        </p:spPr>
        <p:txBody>
          <a:bodyPr wrap="square" rtlCol="0">
            <a:spAutoFit/>
          </a:bodyPr>
          <a:lstStyle/>
          <a:p>
            <a:pPr algn="ctr"/>
            <a:r>
              <a:rPr lang="en-US" sz="3600" dirty="0">
                <a:solidFill>
                  <a:schemeClr val="bg1"/>
                </a:solidFill>
              </a:rPr>
              <a:t>What is the potency of today’s marijuana?</a:t>
            </a: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marL="342900" indent="-342900">
              <a:buFont typeface="Wingdings" panose="05000000000000000000" pitchFamily="2" charset="2"/>
              <a:buChar char="ü"/>
            </a:pPr>
            <a:r>
              <a:rPr lang="en-US" sz="2400" dirty="0">
                <a:solidFill>
                  <a:schemeClr val="bg1"/>
                </a:solidFill>
              </a:rPr>
              <a:t>Approximately 10 times stronger than the marijuana from the 1970’s.</a:t>
            </a:r>
          </a:p>
          <a:p>
            <a:endParaRPr lang="en-US" sz="2400" dirty="0">
              <a:solidFill>
                <a:schemeClr val="bg1"/>
              </a:solidFill>
            </a:endParaRPr>
          </a:p>
          <a:p>
            <a:pPr marL="342900" indent="-342900">
              <a:buFont typeface="Wingdings" panose="05000000000000000000" pitchFamily="2" charset="2"/>
              <a:buChar char="ü"/>
            </a:pPr>
            <a:r>
              <a:rPr lang="en-US" sz="2400" dirty="0">
                <a:solidFill>
                  <a:schemeClr val="bg1"/>
                </a:solidFill>
              </a:rPr>
              <a:t>THC levels began to be monitored in the 1970’s and it has been found that potency levels have been steadily rising over the years.  This increase has also coincided with increased emergency room visits and admissions to drug treatment programs especially among our teens.</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3067" y="1776079"/>
            <a:ext cx="2619375" cy="1743075"/>
          </a:xfrm>
          <a:prstGeom prst="rect">
            <a:avLst/>
          </a:prstGeom>
          <a:effectLst>
            <a:glow rad="139700">
              <a:srgbClr val="FFFF00"/>
            </a:glow>
          </a:effectLst>
        </p:spPr>
      </p:pic>
      <p:pic>
        <p:nvPicPr>
          <p:cNvPr id="2" name="Scott_Holmes_-_01_-_Corporate_Success">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5"/>
          <a:stretch>
            <a:fillRect/>
          </a:stretch>
        </p:blipFill>
        <p:spPr>
          <a:xfrm>
            <a:off x="5791200" y="3124200"/>
            <a:ext cx="609600" cy="609600"/>
          </a:xfrm>
          <a:prstGeom prst="rect">
            <a:avLst/>
          </a:prstGeom>
        </p:spPr>
      </p:pic>
    </p:spTree>
    <p:extLst>
      <p:ext uri="{BB962C8B-B14F-4D97-AF65-F5344CB8AC3E}">
        <p14:creationId xmlns:p14="http://schemas.microsoft.com/office/powerpoint/2010/main" val="3667196930"/>
      </p:ext>
    </p:extLst>
  </p:cSld>
  <p:clrMapOvr>
    <a:masterClrMapping/>
  </p:clrMapOvr>
  <mc:AlternateContent xmlns:mc="http://schemas.openxmlformats.org/markup-compatibility/2006" xmlns:p14="http://schemas.microsoft.com/office/powerpoint/2010/main">
    <mc:Choice Requires="p14">
      <p:transition spd="slow" p14:dur="2000" advTm="10954"/>
    </mc:Choice>
    <mc:Fallback xmlns="">
      <p:transition spd="slow" advTm="1095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7" repeatCount="indefinite" fill="hold" display="0">
                  <p:stCondLst>
                    <p:cond delay="indefinite"/>
                  </p:stCondLst>
                  <p:endCondLst>
                    <p:cond evt="onStopAudio" delay="0">
                      <p:tgtEl>
                        <p:sldTgt/>
                      </p:tgtEl>
                    </p:cond>
                  </p:endCondLst>
                </p:cTn>
                <p:tgtEl>
                  <p:spTgt spid="2"/>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609600" y="543339"/>
            <a:ext cx="11078817" cy="583095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90273" y="3484327"/>
            <a:ext cx="6471160" cy="2185214"/>
          </a:xfrm>
          <a:prstGeom prst="rect">
            <a:avLst/>
          </a:prstGeom>
          <a:noFill/>
        </p:spPr>
        <p:txBody>
          <a:bodyPr wrap="square" rtlCol="0">
            <a:spAutoFit/>
          </a:bodyPr>
          <a:lstStyle/>
          <a:p>
            <a:pPr algn="ctr"/>
            <a:r>
              <a:rPr lang="en-US" sz="3400" dirty="0">
                <a:solidFill>
                  <a:schemeClr val="bg1"/>
                </a:solidFill>
              </a:rPr>
              <a:t>In addition to causing trouble in the brain, smoking marijuana may increase the risk of heart attacks and respiratory illnesses.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3124" y="4037237"/>
            <a:ext cx="2943225" cy="1552575"/>
          </a:xfrm>
          <a:prstGeom prst="rect">
            <a:avLst/>
          </a:prstGeom>
          <a:effectLst>
            <a:glow rad="139700">
              <a:schemeClr val="accent4">
                <a:satMod val="175000"/>
              </a:schemeClr>
            </a:glo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3124" y="1315692"/>
            <a:ext cx="2143125" cy="2143125"/>
          </a:xfrm>
          <a:prstGeom prst="rect">
            <a:avLst/>
          </a:prstGeom>
          <a:effectLst>
            <a:glow rad="139700">
              <a:schemeClr val="accent4">
                <a:satMod val="175000"/>
              </a:schemeClr>
            </a:glow>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0719" y="1315692"/>
            <a:ext cx="4108857" cy="1552575"/>
          </a:xfrm>
          <a:prstGeom prst="rect">
            <a:avLst/>
          </a:prstGeom>
          <a:effectLst>
            <a:glow rad="127000">
              <a:srgbClr val="FFFF00"/>
            </a:glow>
          </a:effectLst>
        </p:spPr>
      </p:pic>
    </p:spTree>
    <p:extLst>
      <p:ext uri="{BB962C8B-B14F-4D97-AF65-F5344CB8AC3E}">
        <p14:creationId xmlns:p14="http://schemas.microsoft.com/office/powerpoint/2010/main" val="1859741015"/>
      </p:ext>
    </p:extLst>
  </p:cSld>
  <p:clrMapOvr>
    <a:masterClrMapping/>
  </p:clrMapOvr>
  <mc:AlternateContent xmlns:mc="http://schemas.openxmlformats.org/markup-compatibility/2006" xmlns:p14="http://schemas.microsoft.com/office/powerpoint/2010/main">
    <mc:Choice Requires="p14">
      <p:transition spd="slow" p14:dur="2000" advTm="11053"/>
    </mc:Choice>
    <mc:Fallback xmlns="">
      <p:transition spd="slow" advTm="1105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609600" y="543339"/>
            <a:ext cx="11078817" cy="583095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720237" y="1442880"/>
            <a:ext cx="8772939" cy="4031873"/>
          </a:xfrm>
          <a:prstGeom prst="rect">
            <a:avLst/>
          </a:prstGeom>
          <a:noFill/>
        </p:spPr>
        <p:txBody>
          <a:bodyPr wrap="square" rtlCol="0">
            <a:spAutoFit/>
          </a:bodyPr>
          <a:lstStyle/>
          <a:p>
            <a:r>
              <a:rPr lang="en-US" sz="3200" dirty="0">
                <a:solidFill>
                  <a:schemeClr val="bg1"/>
                </a:solidFill>
              </a:rPr>
              <a:t>Drivers on marijuana have an increased risk </a:t>
            </a:r>
          </a:p>
          <a:p>
            <a:r>
              <a:rPr lang="en-US" sz="3200" dirty="0">
                <a:solidFill>
                  <a:schemeClr val="bg1"/>
                </a:solidFill>
              </a:rPr>
              <a:t>of getting into a car accident because of </a:t>
            </a:r>
          </a:p>
          <a:p>
            <a:r>
              <a:rPr lang="en-US" sz="3200" dirty="0">
                <a:solidFill>
                  <a:schemeClr val="bg1"/>
                </a:solidFill>
              </a:rPr>
              <a:t>slowed reaction time and impaired judgment.</a:t>
            </a:r>
          </a:p>
          <a:p>
            <a:endParaRPr lang="en-US" sz="3200" dirty="0">
              <a:solidFill>
                <a:schemeClr val="bg1"/>
              </a:solidFill>
            </a:endParaRPr>
          </a:p>
          <a:p>
            <a:r>
              <a:rPr lang="en-US" sz="3200" dirty="0">
                <a:solidFill>
                  <a:schemeClr val="bg1"/>
                </a:solidFill>
              </a:rPr>
              <a:t>Research shows that driving while under the influence of marijuana slows reaction times, impairs judgment and causes problems with responding to signals and sounds.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3997" y="1178530"/>
            <a:ext cx="2143125" cy="2143125"/>
          </a:xfrm>
          <a:prstGeom prst="rect">
            <a:avLst/>
          </a:prstGeom>
          <a:effectLst>
            <a:glow rad="139700">
              <a:schemeClr val="accent4">
                <a:satMod val="175000"/>
              </a:schemeClr>
            </a:glo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873" y="3672840"/>
            <a:ext cx="2619375" cy="1992371"/>
          </a:xfrm>
          <a:prstGeom prst="rect">
            <a:avLst/>
          </a:prstGeom>
          <a:effectLst>
            <a:glow rad="139700">
              <a:schemeClr val="accent4">
                <a:satMod val="175000"/>
              </a:schemeClr>
            </a:glow>
          </a:effectLst>
        </p:spPr>
      </p:pic>
    </p:spTree>
    <p:extLst>
      <p:ext uri="{BB962C8B-B14F-4D97-AF65-F5344CB8AC3E}">
        <p14:creationId xmlns:p14="http://schemas.microsoft.com/office/powerpoint/2010/main" val="311021333"/>
      </p:ext>
    </p:extLst>
  </p:cSld>
  <p:clrMapOvr>
    <a:masterClrMapping/>
  </p:clrMapOvr>
  <mc:AlternateContent xmlns:mc="http://schemas.openxmlformats.org/markup-compatibility/2006" xmlns:p14="http://schemas.microsoft.com/office/powerpoint/2010/main">
    <mc:Choice Requires="p14">
      <p:transition spd="slow" p14:dur="2000" advTm="11282"/>
    </mc:Choice>
    <mc:Fallback xmlns="">
      <p:transition spd="slow" advTm="1128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609600" y="543339"/>
            <a:ext cx="11078817" cy="583095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17266" y="1196659"/>
            <a:ext cx="8295861" cy="4524315"/>
          </a:xfrm>
          <a:prstGeom prst="rect">
            <a:avLst/>
          </a:prstGeom>
          <a:noFill/>
        </p:spPr>
        <p:txBody>
          <a:bodyPr wrap="square" rtlCol="0">
            <a:spAutoFit/>
          </a:bodyPr>
          <a:lstStyle/>
          <a:p>
            <a:r>
              <a:rPr lang="en-US" sz="3600" dirty="0">
                <a:solidFill>
                  <a:schemeClr val="bg1"/>
                </a:solidFill>
              </a:rPr>
              <a:t>How much Marijuana does 1 ounce yield?</a:t>
            </a:r>
          </a:p>
          <a:p>
            <a:endParaRPr lang="en-US" sz="3600" dirty="0">
              <a:solidFill>
                <a:schemeClr val="bg1"/>
              </a:solidFill>
            </a:endParaRPr>
          </a:p>
          <a:p>
            <a:pPr marL="457200" indent="-457200">
              <a:buFont typeface="Wingdings" panose="05000000000000000000" pitchFamily="2" charset="2"/>
              <a:buChar char="ü"/>
            </a:pPr>
            <a:r>
              <a:rPr lang="en-US" sz="3600" dirty="0">
                <a:solidFill>
                  <a:schemeClr val="bg1"/>
                </a:solidFill>
              </a:rPr>
              <a:t>Approximately 84 cigarette sized joints</a:t>
            </a:r>
          </a:p>
          <a:p>
            <a:endParaRPr lang="en-US" sz="3600" dirty="0">
              <a:solidFill>
                <a:schemeClr val="bg1"/>
              </a:solidFill>
            </a:endParaRPr>
          </a:p>
          <a:p>
            <a:r>
              <a:rPr lang="en-US" sz="3600" dirty="0">
                <a:solidFill>
                  <a:schemeClr val="bg1"/>
                </a:solidFill>
              </a:rPr>
              <a:t>1 ounce = 6 plants</a:t>
            </a:r>
          </a:p>
          <a:p>
            <a:r>
              <a:rPr lang="en-US" sz="3600" dirty="0">
                <a:solidFill>
                  <a:schemeClr val="bg1"/>
                </a:solidFill>
              </a:rPr>
              <a:t>1 joint = 4 hours of intoxication</a:t>
            </a:r>
          </a:p>
          <a:p>
            <a:r>
              <a:rPr lang="en-US" sz="3600" dirty="0">
                <a:solidFill>
                  <a:schemeClr val="bg1"/>
                </a:solidFill>
              </a:rPr>
              <a:t>84 joints = 336 hours of high which equals 14 days of a continual high</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9288" y="1196659"/>
            <a:ext cx="1534477" cy="1386840"/>
          </a:xfrm>
          <a:prstGeom prst="rect">
            <a:avLst/>
          </a:prstGeom>
          <a:effectLst>
            <a:glow rad="139700">
              <a:schemeClr val="accent4">
                <a:satMod val="175000"/>
              </a:schemeClr>
            </a:glo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9287" y="3458153"/>
            <a:ext cx="1534477" cy="2262821"/>
          </a:xfrm>
          <a:prstGeom prst="rect">
            <a:avLst/>
          </a:prstGeom>
          <a:effectLst>
            <a:glow rad="139700">
              <a:schemeClr val="accent4">
                <a:satMod val="175000"/>
              </a:schemeClr>
            </a:glow>
          </a:effectLst>
        </p:spPr>
      </p:pic>
    </p:spTree>
    <p:extLst>
      <p:ext uri="{BB962C8B-B14F-4D97-AF65-F5344CB8AC3E}">
        <p14:creationId xmlns:p14="http://schemas.microsoft.com/office/powerpoint/2010/main" val="3486449662"/>
      </p:ext>
    </p:extLst>
  </p:cSld>
  <p:clrMapOvr>
    <a:masterClrMapping/>
  </p:clrMapOvr>
  <mc:AlternateContent xmlns:mc="http://schemas.openxmlformats.org/markup-compatibility/2006" xmlns:p14="http://schemas.microsoft.com/office/powerpoint/2010/main">
    <mc:Choice Requires="p14">
      <p:transition spd="slow" p14:dur="2000" advTm="10948"/>
    </mc:Choice>
    <mc:Fallback xmlns="">
      <p:transition spd="slow" advTm="1094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609600" y="543339"/>
            <a:ext cx="11078817" cy="583095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71600" y="951480"/>
            <a:ext cx="9464039" cy="5016758"/>
          </a:xfrm>
          <a:prstGeom prst="rect">
            <a:avLst/>
          </a:prstGeom>
          <a:noFill/>
        </p:spPr>
        <p:txBody>
          <a:bodyPr wrap="square" rtlCol="0">
            <a:spAutoFit/>
          </a:bodyPr>
          <a:lstStyle/>
          <a:p>
            <a:r>
              <a:rPr lang="en-US" sz="3200" dirty="0">
                <a:solidFill>
                  <a:schemeClr val="bg1"/>
                </a:solidFill>
              </a:rPr>
              <a:t>The chemical in marijuana that causes the user to feel “high” is Delta-9-tetrahydrocannabinol also known as THC.</a:t>
            </a: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a:p>
            <a:r>
              <a:rPr lang="en-US" sz="3200" dirty="0">
                <a:solidFill>
                  <a:schemeClr val="bg1"/>
                </a:solidFill>
              </a:rPr>
              <a:t>There are more than 400 chemicals in marijuana but THC is the active ingredient responsible for increasing dopamine levels, the chemical in the brain that produces feelings of pleasure.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3840" y="2079307"/>
            <a:ext cx="3398520" cy="1730693"/>
          </a:xfrm>
          <a:prstGeom prst="rect">
            <a:avLst/>
          </a:prstGeom>
          <a:effectLst>
            <a:glow rad="139700">
              <a:schemeClr val="accent4">
                <a:satMod val="175000"/>
              </a:schemeClr>
            </a:glow>
          </a:effectLst>
        </p:spPr>
      </p:pic>
    </p:spTree>
    <p:extLst>
      <p:ext uri="{BB962C8B-B14F-4D97-AF65-F5344CB8AC3E}">
        <p14:creationId xmlns:p14="http://schemas.microsoft.com/office/powerpoint/2010/main" val="3690308434"/>
      </p:ext>
    </p:extLst>
  </p:cSld>
  <p:clrMapOvr>
    <a:masterClrMapping/>
  </p:clrMapOvr>
  <mc:AlternateContent xmlns:mc="http://schemas.openxmlformats.org/markup-compatibility/2006" xmlns:p14="http://schemas.microsoft.com/office/powerpoint/2010/main">
    <mc:Choice Requires="p14">
      <p:transition spd="slow" p14:dur="2000" advTm="11131"/>
    </mc:Choice>
    <mc:Fallback xmlns="">
      <p:transition spd="slow" advTm="1113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609600" y="543339"/>
            <a:ext cx="11078817" cy="583095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86840" y="979336"/>
            <a:ext cx="10012679" cy="5016758"/>
          </a:xfrm>
          <a:prstGeom prst="rect">
            <a:avLst/>
          </a:prstGeom>
          <a:noFill/>
        </p:spPr>
        <p:txBody>
          <a:bodyPr wrap="square" rtlCol="0">
            <a:spAutoFit/>
          </a:bodyPr>
          <a:lstStyle/>
          <a:p>
            <a:r>
              <a:rPr lang="en-US" sz="3200" dirty="0">
                <a:solidFill>
                  <a:schemeClr val="bg1"/>
                </a:solidFill>
              </a:rPr>
              <a:t>Marijuana users experience short term memory loss because of the drug’s effect on the hippocampus.</a:t>
            </a: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a:p>
            <a:r>
              <a:rPr lang="en-US" sz="3200" dirty="0">
                <a:solidFill>
                  <a:schemeClr val="bg1"/>
                </a:solidFill>
              </a:rPr>
              <a:t>The hippocampus is the part of the brain involved in learning and memory.  However, the basil  ganglia is an area of the brain that helps control movement and that can be effected as well.</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4648" y="2127090"/>
            <a:ext cx="2124075" cy="1702116"/>
          </a:xfrm>
          <a:prstGeom prst="rect">
            <a:avLst/>
          </a:prstGeom>
          <a:effectLst>
            <a:glow rad="139700">
              <a:schemeClr val="accent4">
                <a:satMod val="175000"/>
                <a:alpha val="96000"/>
              </a:schemeClr>
            </a:glo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9086" y="2162331"/>
            <a:ext cx="2362200" cy="1666875"/>
          </a:xfrm>
          <a:prstGeom prst="rect">
            <a:avLst/>
          </a:prstGeom>
          <a:effectLst>
            <a:glow rad="139700">
              <a:schemeClr val="accent4">
                <a:satMod val="175000"/>
              </a:schemeClr>
            </a:glo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6616" y="2127090"/>
            <a:ext cx="2857500" cy="1698150"/>
          </a:xfrm>
          <a:prstGeom prst="rect">
            <a:avLst/>
          </a:prstGeom>
          <a:effectLst>
            <a:glow rad="139700">
              <a:schemeClr val="accent4">
                <a:satMod val="175000"/>
              </a:schemeClr>
            </a:glow>
          </a:effectLst>
        </p:spPr>
      </p:pic>
    </p:spTree>
    <p:extLst>
      <p:ext uri="{BB962C8B-B14F-4D97-AF65-F5344CB8AC3E}">
        <p14:creationId xmlns:p14="http://schemas.microsoft.com/office/powerpoint/2010/main" val="1584777104"/>
      </p:ext>
    </p:extLst>
  </p:cSld>
  <p:clrMapOvr>
    <a:masterClrMapping/>
  </p:clrMapOvr>
  <mc:AlternateContent xmlns:mc="http://schemas.openxmlformats.org/markup-compatibility/2006" xmlns:p14="http://schemas.microsoft.com/office/powerpoint/2010/main">
    <mc:Choice Requires="p14">
      <p:transition spd="slow" p14:dur="2000" advTm="12093"/>
    </mc:Choice>
    <mc:Fallback xmlns="">
      <p:transition spd="slow" advTm="1209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609600" y="543339"/>
            <a:ext cx="11078817" cy="583095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264920" y="1371795"/>
            <a:ext cx="10012679" cy="3108543"/>
          </a:xfrm>
          <a:prstGeom prst="rect">
            <a:avLst/>
          </a:prstGeom>
          <a:noFill/>
        </p:spPr>
        <p:txBody>
          <a:bodyPr wrap="square" rtlCol="0">
            <a:spAutoFit/>
          </a:bodyPr>
          <a:lstStyle/>
          <a:p>
            <a:pPr algn="ctr"/>
            <a:r>
              <a:rPr lang="en-US" sz="3600" dirty="0">
                <a:solidFill>
                  <a:schemeClr val="bg1"/>
                </a:solidFill>
              </a:rPr>
              <a:t>Think about your future……………….</a:t>
            </a: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p:txBody>
      </p:sp>
      <p:pic>
        <p:nvPicPr>
          <p:cNvPr id="7" name="Picture 6"/>
          <p:cNvPicPr>
            <a:picLocks noChangeAspect="1"/>
          </p:cNvPicPr>
          <p:nvPr/>
        </p:nvPicPr>
        <p:blipFill>
          <a:blip r:embed="rId2"/>
          <a:stretch>
            <a:fillRect/>
          </a:stretch>
        </p:blipFill>
        <p:spPr>
          <a:xfrm>
            <a:off x="3748708" y="2657035"/>
            <a:ext cx="4800600" cy="2651759"/>
          </a:xfrm>
          <a:prstGeom prst="rect">
            <a:avLst/>
          </a:prstGeom>
        </p:spPr>
      </p:pic>
    </p:spTree>
    <p:extLst>
      <p:ext uri="{BB962C8B-B14F-4D97-AF65-F5344CB8AC3E}">
        <p14:creationId xmlns:p14="http://schemas.microsoft.com/office/powerpoint/2010/main" val="1309348379"/>
      </p:ext>
    </p:extLst>
  </p:cSld>
  <p:clrMapOvr>
    <a:masterClrMapping/>
  </p:clrMapOvr>
  <mc:AlternateContent xmlns:mc="http://schemas.openxmlformats.org/markup-compatibility/2006" xmlns:p14="http://schemas.microsoft.com/office/powerpoint/2010/main">
    <mc:Choice Requires="p14">
      <p:transition spd="slow" p14:dur="2000" advTm="6611"/>
    </mc:Choice>
    <mc:Fallback xmlns="">
      <p:transition spd="slow" advTm="6611"/>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301</Words>
  <Application>Microsoft Office PowerPoint</Application>
  <PresentationFormat>Widescreen</PresentationFormat>
  <Paragraphs>47</Paragraphs>
  <Slides>8</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Colleen Banik</dc:creator>
  <cp:lastModifiedBy>Colleen Banik</cp:lastModifiedBy>
  <cp:revision>30</cp:revision>
  <cp:lastPrinted>2017-06-01T18:20:49Z</cp:lastPrinted>
  <dcterms:created xsi:type="dcterms:W3CDTF">2017-04-06T14:05:25Z</dcterms:created>
  <dcterms:modified xsi:type="dcterms:W3CDTF">2017-06-08T01:51:14Z</dcterms:modified>
</cp:coreProperties>
</file>