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1" r:id="rId3"/>
    <p:sldId id="259" r:id="rId4"/>
    <p:sldId id="263" r:id="rId5"/>
    <p:sldId id="262" r:id="rId6"/>
    <p:sldId id="264" r:id="rId7"/>
    <p:sldId id="280" r:id="rId8"/>
    <p:sldId id="266" r:id="rId9"/>
    <p:sldId id="284" r:id="rId10"/>
    <p:sldId id="285" r:id="rId11"/>
    <p:sldId id="286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2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75E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5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0DD-4337-9E16-3A4990F28D0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F1DA-4028-8C3C-AD313449C0C0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0DD-4337-9E16-3A4990F28D0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0DD-4337-9E16-3A4990F28D07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0DD-4337-9E16-3A4990F28D07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0DD-4337-9E16-3A4990F28D07}"/>
              </c:ext>
            </c:extLst>
          </c:dPt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Opiates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8.5999999999999993E-2</c:v>
                </c:pt>
                <c:pt idx="1">
                  <c:v>3.1E-2</c:v>
                </c:pt>
                <c:pt idx="2">
                  <c:v>7.0000000000000007E-2</c:v>
                </c:pt>
                <c:pt idx="3">
                  <c:v>2.3E-2</c:v>
                </c:pt>
                <c:pt idx="4">
                  <c:v>4.2999999999999997E-2</c:v>
                </c:pt>
                <c:pt idx="5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DD-4337-9E16-3A4990F28D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7767647"/>
        <c:axId val="304011727"/>
      </c:barChart>
      <c:catAx>
        <c:axId val="297767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4011727"/>
        <c:crosses val="autoZero"/>
        <c:auto val="1"/>
        <c:lblAlgn val="ctr"/>
        <c:lblOffset val="100"/>
        <c:noMultiLvlLbl val="0"/>
      </c:catAx>
      <c:valAx>
        <c:axId val="304011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7676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47356422070891"/>
          <c:y val="5.6748059418104659E-2"/>
          <c:w val="0.89602188540369576"/>
          <c:h val="0.815921842283759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1C7-435A-8E56-E211C9F34A2C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3DB2-4E94-9AC8-B50A875D0E54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1C7-435A-8E56-E211C9F34A2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1C7-435A-8E56-E211C9F34A2C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1C7-435A-8E56-E211C9F34A2C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1C7-435A-8E56-E211C9F34A2C}"/>
              </c:ext>
            </c:extLst>
          </c:dPt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Opiates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0.22900000000000001</c:v>
                </c:pt>
                <c:pt idx="1">
                  <c:v>7.5999999999999998E-2</c:v>
                </c:pt>
                <c:pt idx="2">
                  <c:v>0.13200000000000001</c:v>
                </c:pt>
                <c:pt idx="3">
                  <c:v>7.0000000000000007E-2</c:v>
                </c:pt>
                <c:pt idx="4">
                  <c:v>0.13200000000000001</c:v>
                </c:pt>
                <c:pt idx="5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C7-435A-8E56-E211C9F34A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5487199"/>
        <c:axId val="400918559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Column2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Sheet1!$A$2:$A$7</c15:sqref>
                        </c15:formulaRef>
                      </c:ext>
                    </c:extLst>
                    <c:strCache>
                      <c:ptCount val="6"/>
                      <c:pt idx="0">
                        <c:v>Alcohol</c:v>
                      </c:pt>
                      <c:pt idx="1">
                        <c:v>Cigarettes</c:v>
                      </c:pt>
                      <c:pt idx="2">
                        <c:v>E-Cigarettes</c:v>
                      </c:pt>
                      <c:pt idx="3">
                        <c:v>Chewing Tobacco</c:v>
                      </c:pt>
                      <c:pt idx="4">
                        <c:v>Marijuana</c:v>
                      </c:pt>
                      <c:pt idx="5">
                        <c:v>Opiates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1C7-435A-8E56-E211C9F34A2C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Sheet1!$A$2:$A$7</c15:sqref>
                        </c15:formulaRef>
                      </c:ext>
                    </c:extLst>
                    <c:strCache>
                      <c:ptCount val="6"/>
                      <c:pt idx="0">
                        <c:v>Alcohol</c:v>
                      </c:pt>
                      <c:pt idx="1">
                        <c:v>Cigarettes</c:v>
                      </c:pt>
                      <c:pt idx="2">
                        <c:v>E-Cigarettes</c:v>
                      </c:pt>
                      <c:pt idx="3">
                        <c:v>Chewing Tobacco</c:v>
                      </c:pt>
                      <c:pt idx="4">
                        <c:v>Marijuana</c:v>
                      </c:pt>
                      <c:pt idx="5">
                        <c:v>Opiates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Sheet1!$D$2:$D$7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21C7-435A-8E56-E211C9F34A2C}"/>
                  </c:ext>
                </c:extLst>
              </c15:ser>
            </c15:filteredBarSeries>
          </c:ext>
        </c:extLst>
      </c:barChart>
      <c:catAx>
        <c:axId val="475487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918559"/>
        <c:crosses val="autoZero"/>
        <c:auto val="1"/>
        <c:lblAlgn val="ctr"/>
        <c:lblOffset val="100"/>
        <c:noMultiLvlLbl val="0"/>
      </c:catAx>
      <c:valAx>
        <c:axId val="400918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487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2AC-46A9-9D6F-9FAD957B1DAE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B38D-4B62-9B19-AD1812D0D1B7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2AC-46A9-9D6F-9FAD957B1DA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2AC-46A9-9D6F-9FAD957B1DAE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32AC-46A9-9D6F-9FAD957B1DAE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2AC-46A9-9D6F-9FAD957B1DAE}"/>
              </c:ext>
            </c:extLst>
          </c:dPt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Opiates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0.32500000000000001</c:v>
                </c:pt>
                <c:pt idx="1">
                  <c:v>8.8999999999999996E-2</c:v>
                </c:pt>
                <c:pt idx="2">
                  <c:v>0.20300000000000001</c:v>
                </c:pt>
                <c:pt idx="3">
                  <c:v>8.1000000000000003E-2</c:v>
                </c:pt>
                <c:pt idx="4">
                  <c:v>0.20499999999999999</c:v>
                </c:pt>
                <c:pt idx="5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AC-46A9-9D6F-9FAD957B1DA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Opiates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32AC-46A9-9D6F-9FAD957B1DA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Opiates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32AC-46A9-9D6F-9FAD957B1D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8849663"/>
        <c:axId val="298601295"/>
      </c:barChart>
      <c:catAx>
        <c:axId val="30884966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601295"/>
        <c:crosses val="autoZero"/>
        <c:auto val="1"/>
        <c:lblAlgn val="ctr"/>
        <c:lblOffset val="100"/>
        <c:noMultiLvlLbl val="0"/>
      </c:catAx>
      <c:valAx>
        <c:axId val="298601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8496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8th Grade  30 Day</a:t>
            </a:r>
            <a:r>
              <a:rPr lang="en-US" baseline="0" dirty="0"/>
              <a:t> </a:t>
            </a:r>
            <a:r>
              <a:rPr lang="en-US" dirty="0"/>
              <a:t>Drug Usage - 2017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8th Grade Drug Usage - 2017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74FA-46A8-B063-2398D5CFC3CD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74FA-46A8-B063-2398D5CFC3CD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74FA-46A8-B063-2398D5CFC3CD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7-74FA-46A8-B063-2398D5CFC3CD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9-74FA-46A8-B063-2398D5CFC3CD}"/>
              </c:ext>
            </c:extLst>
          </c:dPt>
          <c:dPt>
            <c:idx val="6"/>
            <c:bubble3D val="0"/>
            <c:spPr>
              <a:solidFill>
                <a:srgbClr val="FF66CC"/>
              </a:solidFill>
            </c:spPr>
            <c:extLst>
              <c:ext xmlns:c16="http://schemas.microsoft.com/office/drawing/2014/chart" uri="{C3380CC4-5D6E-409C-BE32-E72D297353CC}">
                <c16:uniqueId val="{0000000B-74FA-46A8-B063-2398D5CFC3CD}"/>
              </c:ext>
            </c:extLst>
          </c:dPt>
          <c:dPt>
            <c:idx val="7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D-74FA-46A8-B063-2398D5CFC3CD}"/>
              </c:ext>
            </c:extLst>
          </c:dPt>
          <c:dPt>
            <c:idx val="8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F-74FA-46A8-B063-2398D5CFC3CD}"/>
              </c:ext>
            </c:extLst>
          </c:dPt>
          <c:dPt>
            <c:idx val="9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11-74FA-46A8-B063-2398D5CFC3CD}"/>
              </c:ext>
            </c:extLst>
          </c:dPt>
          <c:dPt>
            <c:idx val="1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13-74FA-46A8-B063-2398D5CFC3CD}"/>
              </c:ext>
            </c:extLst>
          </c:dPt>
          <c:dPt>
            <c:idx val="11"/>
            <c:bubble3D val="0"/>
            <c:spPr>
              <a:solidFill>
                <a:srgbClr val="FF6600"/>
              </a:solidFill>
              <a:ln>
                <a:solidFill>
                  <a:srgbClr val="FFC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74FA-46A8-B063-2398D5CFC3CD}"/>
              </c:ext>
            </c:extLst>
          </c:dPt>
          <c:dPt>
            <c:idx val="1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17-74FA-46A8-B063-2398D5CFC3C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9-74FA-46A8-B063-2398D5CFC3CD}"/>
              </c:ext>
            </c:extLst>
          </c:dPt>
          <c:dPt>
            <c:idx val="15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1A-12BF-4673-AC84-A9DE5AE221DE}"/>
              </c:ext>
            </c:extLst>
          </c:dPt>
          <c:cat>
            <c:strRef>
              <c:f>Sheet1!$A$2:$A$17</c:f>
              <c:strCache>
                <c:ptCount val="1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Inhalants</c:v>
                </c:pt>
                <c:pt idx="6">
                  <c:v>Hallucinogens</c:v>
                </c:pt>
                <c:pt idx="7">
                  <c:v>Cocaine</c:v>
                </c:pt>
                <c:pt idx="8">
                  <c:v>Methamphetamines</c:v>
                </c:pt>
                <c:pt idx="9">
                  <c:v>Amphetamines</c:v>
                </c:pt>
                <c:pt idx="10">
                  <c:v>Sedatives</c:v>
                </c:pt>
                <c:pt idx="11">
                  <c:v>Tranquilizers</c:v>
                </c:pt>
                <c:pt idx="12">
                  <c:v>Narcotics</c:v>
                </c:pt>
                <c:pt idx="13">
                  <c:v>Ecstasy</c:v>
                </c:pt>
                <c:pt idx="14">
                  <c:v>Synthetic MJ</c:v>
                </c:pt>
                <c:pt idx="15">
                  <c:v>Caffeine Drinks</c:v>
                </c:pt>
              </c:strCache>
            </c:strRef>
          </c:cat>
          <c:val>
            <c:numRef>
              <c:f>Sheet1!$B$2:$B$17</c:f>
              <c:numCache>
                <c:formatCode>0.00%</c:formatCode>
                <c:ptCount val="16"/>
                <c:pt idx="0">
                  <c:v>8.5999999999999993E-2</c:v>
                </c:pt>
                <c:pt idx="1">
                  <c:v>3.1E-2</c:v>
                </c:pt>
                <c:pt idx="2">
                  <c:v>7.0000000000000007E-2</c:v>
                </c:pt>
                <c:pt idx="3">
                  <c:v>2.3E-2</c:v>
                </c:pt>
                <c:pt idx="4">
                  <c:v>4.2999999999999997E-2</c:v>
                </c:pt>
                <c:pt idx="5">
                  <c:v>0.01</c:v>
                </c:pt>
                <c:pt idx="6">
                  <c:v>2E-3</c:v>
                </c:pt>
                <c:pt idx="7">
                  <c:v>4.0000000000000001E-3</c:v>
                </c:pt>
                <c:pt idx="8">
                  <c:v>2E-3</c:v>
                </c:pt>
                <c:pt idx="9">
                  <c:v>3.0000000000000001E-3</c:v>
                </c:pt>
                <c:pt idx="10">
                  <c:v>8.9999999999999993E-3</c:v>
                </c:pt>
                <c:pt idx="11">
                  <c:v>5.0000000000000001E-3</c:v>
                </c:pt>
                <c:pt idx="12">
                  <c:v>4.0000000000000001E-3</c:v>
                </c:pt>
                <c:pt idx="13">
                  <c:v>2E-3</c:v>
                </c:pt>
                <c:pt idx="14">
                  <c:v>2E-3</c:v>
                </c:pt>
                <c:pt idx="15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74FA-46A8-B063-2398D5CFC3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10th Grade 30 Day Drug Usage - 2017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10th Grade Drug Usage - 2017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E962-4EF1-86DD-0396A01BF91A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E962-4EF1-86DD-0396A01BF91A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E962-4EF1-86DD-0396A01BF91A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7-E962-4EF1-86DD-0396A01BF91A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9-E962-4EF1-86DD-0396A01BF91A}"/>
              </c:ext>
            </c:extLst>
          </c:dPt>
          <c:dPt>
            <c:idx val="6"/>
            <c:bubble3D val="0"/>
            <c:spPr>
              <a:solidFill>
                <a:srgbClr val="FF66CC"/>
              </a:solidFill>
            </c:spPr>
            <c:extLst>
              <c:ext xmlns:c16="http://schemas.microsoft.com/office/drawing/2014/chart" uri="{C3380CC4-5D6E-409C-BE32-E72D297353CC}">
                <c16:uniqueId val="{0000000B-E962-4EF1-86DD-0396A01BF91A}"/>
              </c:ext>
            </c:extLst>
          </c:dPt>
          <c:dPt>
            <c:idx val="7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D-E962-4EF1-86DD-0396A01BF91A}"/>
              </c:ext>
            </c:extLst>
          </c:dPt>
          <c:dPt>
            <c:idx val="8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F-E962-4EF1-86DD-0396A01BF91A}"/>
              </c:ext>
            </c:extLst>
          </c:dPt>
          <c:dPt>
            <c:idx val="9"/>
            <c:bubble3D val="0"/>
            <c:spPr>
              <a:solidFill>
                <a:srgbClr val="CC3300"/>
              </a:solidFill>
            </c:spPr>
            <c:extLst>
              <c:ext xmlns:c16="http://schemas.microsoft.com/office/drawing/2014/chart" uri="{C3380CC4-5D6E-409C-BE32-E72D297353CC}">
                <c16:uniqueId val="{00000011-E962-4EF1-86DD-0396A01BF91A}"/>
              </c:ext>
            </c:extLst>
          </c:dPt>
          <c:dPt>
            <c:idx val="1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13-E962-4EF1-86DD-0396A01BF91A}"/>
              </c:ext>
            </c:extLst>
          </c:dPt>
          <c:dPt>
            <c:idx val="11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15-E962-4EF1-86DD-0396A01BF91A}"/>
              </c:ext>
            </c:extLst>
          </c:dPt>
          <c:dPt>
            <c:idx val="1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17-E962-4EF1-86DD-0396A01BF91A}"/>
              </c:ext>
            </c:extLst>
          </c:dPt>
          <c:dPt>
            <c:idx val="13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9-E962-4EF1-86DD-0396A01BF91A}"/>
              </c:ext>
            </c:extLst>
          </c:dPt>
          <c:dPt>
            <c:idx val="15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1A-A52A-4B3E-A3BF-D6B0CEEEFEF1}"/>
              </c:ext>
            </c:extLst>
          </c:dPt>
          <c:cat>
            <c:strRef>
              <c:f>Sheet1!$A$2:$A$17</c:f>
              <c:strCache>
                <c:ptCount val="1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Inhalants</c:v>
                </c:pt>
                <c:pt idx="6">
                  <c:v>Hallucinogens</c:v>
                </c:pt>
                <c:pt idx="7">
                  <c:v>Cocaine</c:v>
                </c:pt>
                <c:pt idx="8">
                  <c:v>Methamphetamines</c:v>
                </c:pt>
                <c:pt idx="9">
                  <c:v>Amphetamines</c:v>
                </c:pt>
                <c:pt idx="10">
                  <c:v>Sedatives</c:v>
                </c:pt>
                <c:pt idx="11">
                  <c:v>Tranquilizers</c:v>
                </c:pt>
                <c:pt idx="12">
                  <c:v>Narcotics</c:v>
                </c:pt>
                <c:pt idx="13">
                  <c:v>Ecstacy</c:v>
                </c:pt>
                <c:pt idx="14">
                  <c:v>Synthetic MJ</c:v>
                </c:pt>
                <c:pt idx="15">
                  <c:v>Caffeine Drinks</c:v>
                </c:pt>
              </c:strCache>
            </c:strRef>
          </c:cat>
          <c:val>
            <c:numRef>
              <c:f>Sheet1!$B$2:$B$17</c:f>
              <c:numCache>
                <c:formatCode>0.00%</c:formatCode>
                <c:ptCount val="16"/>
                <c:pt idx="0">
                  <c:v>0.22900000000000001</c:v>
                </c:pt>
                <c:pt idx="1">
                  <c:v>7.5999999999999998E-2</c:v>
                </c:pt>
                <c:pt idx="2">
                  <c:v>0.13200000000000001</c:v>
                </c:pt>
                <c:pt idx="3">
                  <c:v>7.0000000000000007E-2</c:v>
                </c:pt>
                <c:pt idx="4">
                  <c:v>0.13200000000000001</c:v>
                </c:pt>
                <c:pt idx="5">
                  <c:v>1.2999999999999999E-2</c:v>
                </c:pt>
                <c:pt idx="6">
                  <c:v>5.0000000000000001E-3</c:v>
                </c:pt>
                <c:pt idx="7">
                  <c:v>5.0000000000000001E-3</c:v>
                </c:pt>
                <c:pt idx="8">
                  <c:v>2E-3</c:v>
                </c:pt>
                <c:pt idx="9">
                  <c:v>8.9999999999999993E-3</c:v>
                </c:pt>
                <c:pt idx="10">
                  <c:v>1.0999999999999999E-2</c:v>
                </c:pt>
                <c:pt idx="11">
                  <c:v>5.0000000000000001E-3</c:v>
                </c:pt>
                <c:pt idx="12">
                  <c:v>1.6E-2</c:v>
                </c:pt>
                <c:pt idx="13">
                  <c:v>2E-3</c:v>
                </c:pt>
                <c:pt idx="14">
                  <c:v>0.01</c:v>
                </c:pt>
                <c:pt idx="15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E962-4EF1-86DD-0396A01BF9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8"/>
        <c:txPr>
          <a:bodyPr/>
          <a:lstStyle/>
          <a:p>
            <a:pPr>
              <a:defRPr sz="2000">
                <a:solidFill>
                  <a:schemeClr val="bg2"/>
                </a:solidFill>
              </a:defRPr>
            </a:pPr>
            <a:endParaRPr lang="en-US"/>
          </a:p>
        </c:txPr>
      </c:legendEntry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12th Grade 30 Day Drug Usage - 2017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12th Grade Drug Usage - 2017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2C83-458C-A802-5D090770FEBB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2C83-458C-A802-5D090770FEBB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2C83-458C-A802-5D090770FEBB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7-2C83-458C-A802-5D090770FEBB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9-2C83-458C-A802-5D090770FEBB}"/>
              </c:ext>
            </c:extLst>
          </c:dPt>
          <c:dPt>
            <c:idx val="6"/>
            <c:bubble3D val="0"/>
            <c:spPr>
              <a:solidFill>
                <a:srgbClr val="FF66CC"/>
              </a:solidFill>
            </c:spPr>
            <c:extLst>
              <c:ext xmlns:c16="http://schemas.microsoft.com/office/drawing/2014/chart" uri="{C3380CC4-5D6E-409C-BE32-E72D297353CC}">
                <c16:uniqueId val="{0000000B-2C83-458C-A802-5D090770FEBB}"/>
              </c:ext>
            </c:extLst>
          </c:dPt>
          <c:dPt>
            <c:idx val="7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D-2C83-458C-A802-5D090770FEBB}"/>
              </c:ext>
            </c:extLst>
          </c:dPt>
          <c:dPt>
            <c:idx val="8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F-2C83-458C-A802-5D090770FEBB}"/>
              </c:ext>
            </c:extLst>
          </c:dPt>
          <c:dPt>
            <c:idx val="9"/>
            <c:bubble3D val="0"/>
            <c:spPr>
              <a:solidFill>
                <a:srgbClr val="CC3300"/>
              </a:solidFill>
            </c:spPr>
            <c:extLst>
              <c:ext xmlns:c16="http://schemas.microsoft.com/office/drawing/2014/chart" uri="{C3380CC4-5D6E-409C-BE32-E72D297353CC}">
                <c16:uniqueId val="{00000011-2C83-458C-A802-5D090770FEBB}"/>
              </c:ext>
            </c:extLst>
          </c:dPt>
          <c:dPt>
            <c:idx val="1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13-2C83-458C-A802-5D090770FEBB}"/>
              </c:ext>
            </c:extLst>
          </c:dPt>
          <c:dPt>
            <c:idx val="11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15-2C83-458C-A802-5D090770FEBB}"/>
              </c:ext>
            </c:extLst>
          </c:dPt>
          <c:dPt>
            <c:idx val="1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17-2C83-458C-A802-5D090770FEBB}"/>
              </c:ext>
            </c:extLst>
          </c:dPt>
          <c:dPt>
            <c:idx val="13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9-2C83-458C-A802-5D090770FEBB}"/>
              </c:ext>
            </c:extLst>
          </c:dPt>
          <c:dPt>
            <c:idx val="15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1A-E7A9-472B-BB1D-00AFF03CC4A0}"/>
              </c:ext>
            </c:extLst>
          </c:dPt>
          <c:cat>
            <c:strRef>
              <c:f>Sheet1!$A$2:$A$17</c:f>
              <c:strCache>
                <c:ptCount val="16"/>
                <c:pt idx="0">
                  <c:v>Alchol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Inhalants</c:v>
                </c:pt>
                <c:pt idx="6">
                  <c:v>Hallucinogens</c:v>
                </c:pt>
                <c:pt idx="7">
                  <c:v>Cocaine</c:v>
                </c:pt>
                <c:pt idx="8">
                  <c:v>Methamphetamines</c:v>
                </c:pt>
                <c:pt idx="9">
                  <c:v>Amphetamines</c:v>
                </c:pt>
                <c:pt idx="10">
                  <c:v>Sedatives</c:v>
                </c:pt>
                <c:pt idx="11">
                  <c:v>Tranquilizers</c:v>
                </c:pt>
                <c:pt idx="12">
                  <c:v>Narcotics</c:v>
                </c:pt>
                <c:pt idx="13">
                  <c:v>Ecstasy</c:v>
                </c:pt>
                <c:pt idx="14">
                  <c:v>Synthetic MJ</c:v>
                </c:pt>
                <c:pt idx="15">
                  <c:v>Caffeine Pills</c:v>
                </c:pt>
              </c:strCache>
            </c:strRef>
          </c:cat>
          <c:val>
            <c:numRef>
              <c:f>Sheet1!$B$2:$B$17</c:f>
              <c:numCache>
                <c:formatCode>0.00%</c:formatCode>
                <c:ptCount val="16"/>
                <c:pt idx="0">
                  <c:v>0.32500000000000001</c:v>
                </c:pt>
                <c:pt idx="1">
                  <c:v>8.8999999999999996E-2</c:v>
                </c:pt>
                <c:pt idx="2">
                  <c:v>0.20300000000000001</c:v>
                </c:pt>
                <c:pt idx="3">
                  <c:v>8.1000000000000003E-2</c:v>
                </c:pt>
                <c:pt idx="4">
                  <c:v>0.20499999999999999</c:v>
                </c:pt>
                <c:pt idx="5">
                  <c:v>3.0000000000000001E-3</c:v>
                </c:pt>
                <c:pt idx="6">
                  <c:v>1.6E-2</c:v>
                </c:pt>
                <c:pt idx="7">
                  <c:v>8.0000000000000002E-3</c:v>
                </c:pt>
                <c:pt idx="8">
                  <c:v>2E-3</c:v>
                </c:pt>
                <c:pt idx="9">
                  <c:v>1.7000000000000001E-2</c:v>
                </c:pt>
                <c:pt idx="10">
                  <c:v>1.2E-2</c:v>
                </c:pt>
                <c:pt idx="11">
                  <c:v>7.0000000000000001E-3</c:v>
                </c:pt>
                <c:pt idx="12">
                  <c:v>1.4999999999999999E-2</c:v>
                </c:pt>
                <c:pt idx="13">
                  <c:v>5.0000000000000001E-3</c:v>
                </c:pt>
                <c:pt idx="14">
                  <c:v>4.0000000000000001E-3</c:v>
                </c:pt>
                <c:pt idx="15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2C83-458C-A802-5D090770FE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530254030746155E-2"/>
          <c:y val="2.5546579404847121E-2"/>
          <c:w val="0.78167029902512186"/>
          <c:h val="0.88561509356784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Sheet1!$A$2:$A$8</c:f>
              <c:strCache>
                <c:ptCount val="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Narcotics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8.5999999999999993E-2</c:v>
                </c:pt>
                <c:pt idx="1">
                  <c:v>3.1E-2</c:v>
                </c:pt>
                <c:pt idx="2">
                  <c:v>7.0000000000000007E-2</c:v>
                </c:pt>
                <c:pt idx="3">
                  <c:v>2.3E-2</c:v>
                </c:pt>
                <c:pt idx="4">
                  <c:v>4.2999999999999997E-2</c:v>
                </c:pt>
                <c:pt idx="5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B0-4D62-ACEF-DA3354CDA8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Sheet1!$A$2:$A$8</c:f>
              <c:strCache>
                <c:ptCount val="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Narcotics</c:v>
                </c:pt>
              </c:strCache>
            </c:strRef>
          </c:cat>
          <c:val>
            <c:numRef>
              <c:f>Sheet1!$C$2:$C$8</c:f>
              <c:numCache>
                <c:formatCode>0.00%</c:formatCode>
                <c:ptCount val="7"/>
                <c:pt idx="0">
                  <c:v>8.7999999999999995E-2</c:v>
                </c:pt>
                <c:pt idx="1">
                  <c:v>5.2999999999999999E-2</c:v>
                </c:pt>
                <c:pt idx="3">
                  <c:v>6.3E-2</c:v>
                </c:pt>
                <c:pt idx="4">
                  <c:v>5.3999999999999999E-2</c:v>
                </c:pt>
                <c:pt idx="5">
                  <c:v>7.0000000000000001E-3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B0-4D62-ACEF-DA3354CDA82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Sheet1!$A$2:$A$8</c:f>
              <c:strCache>
                <c:ptCount val="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Narcotics</c:v>
                </c:pt>
              </c:strCache>
            </c:strRef>
          </c:cat>
          <c:val>
            <c:numRef>
              <c:f>Sheet1!$D$2:$D$8</c:f>
              <c:numCache>
                <c:formatCode>0.00%</c:formatCode>
                <c:ptCount val="7"/>
                <c:pt idx="0">
                  <c:v>0.112</c:v>
                </c:pt>
                <c:pt idx="1">
                  <c:v>4.2000000000000003E-2</c:v>
                </c:pt>
                <c:pt idx="3">
                  <c:v>4.7E-2</c:v>
                </c:pt>
                <c:pt idx="4">
                  <c:v>4.4999999999999998E-2</c:v>
                </c:pt>
                <c:pt idx="5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B0-4D62-ACEF-DA3354CDA82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Sheet1!$A$2:$A$8</c:f>
              <c:strCache>
                <c:ptCount val="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Narcotics</c:v>
                </c:pt>
              </c:strCache>
            </c:strRef>
          </c:cat>
          <c:val>
            <c:numRef>
              <c:f>Sheet1!$E$2:$E$8</c:f>
              <c:numCache>
                <c:formatCode>0.00%</c:formatCode>
                <c:ptCount val="7"/>
                <c:pt idx="0">
                  <c:v>0.159</c:v>
                </c:pt>
                <c:pt idx="1">
                  <c:v>8.5000000000000006E-2</c:v>
                </c:pt>
                <c:pt idx="3">
                  <c:v>6.7000000000000004E-2</c:v>
                </c:pt>
                <c:pt idx="4">
                  <c:v>6.7000000000000004E-2</c:v>
                </c:pt>
                <c:pt idx="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B0-4D62-ACEF-DA3354CDA82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Sheet1!$A$2:$A$8</c:f>
              <c:strCache>
                <c:ptCount val="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Narcotics</c:v>
                </c:pt>
              </c:strCache>
            </c:strRef>
          </c:cat>
          <c:val>
            <c:numRef>
              <c:f>Sheet1!$F$2:$F$8</c:f>
              <c:numCache>
                <c:formatCode>0.00%</c:formatCode>
                <c:ptCount val="7"/>
                <c:pt idx="0">
                  <c:v>0.155</c:v>
                </c:pt>
                <c:pt idx="1">
                  <c:v>0.115</c:v>
                </c:pt>
                <c:pt idx="3" formatCode="General">
                  <c:v>0</c:v>
                </c:pt>
                <c:pt idx="4">
                  <c:v>8.3000000000000004E-2</c:v>
                </c:pt>
                <c:pt idx="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B0-4D62-ACEF-DA3354CDA82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MTF 2016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Narcotics</c:v>
                </c:pt>
              </c:strCache>
            </c:strRef>
          </c:cat>
          <c:val>
            <c:numRef>
              <c:f>Sheet1!$G$2:$G$8</c:f>
              <c:numCache>
                <c:formatCode>0.00%</c:formatCode>
                <c:ptCount val="7"/>
                <c:pt idx="0">
                  <c:v>7.2999999999999995E-2</c:v>
                </c:pt>
                <c:pt idx="1">
                  <c:v>2.5999999999999999E-2</c:v>
                </c:pt>
                <c:pt idx="2">
                  <c:v>6.2E-2</c:v>
                </c:pt>
                <c:pt idx="3">
                  <c:v>2.5000000000000001E-2</c:v>
                </c:pt>
                <c:pt idx="4">
                  <c:v>5.3999999999999999E-2</c:v>
                </c:pt>
                <c:pt idx="5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2A-4CB9-896B-AA8D0A0DC0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476736"/>
        <c:axId val="93478272"/>
      </c:barChart>
      <c:catAx>
        <c:axId val="93476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93478272"/>
        <c:crosses val="autoZero"/>
        <c:auto val="1"/>
        <c:lblAlgn val="ctr"/>
        <c:lblOffset val="100"/>
        <c:noMultiLvlLbl val="0"/>
      </c:catAx>
      <c:valAx>
        <c:axId val="9347827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93476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451677915260594"/>
          <c:y val="0.38151968503937"/>
          <c:w val="0.12189468503937008"/>
          <c:h val="0.2819644135392167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07093143207845"/>
          <c:y val="1.8892763404574429E-2"/>
          <c:w val="0.76806552388915972"/>
          <c:h val="0.908988001499812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Narcotics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0.22900000000000001</c:v>
                </c:pt>
                <c:pt idx="1">
                  <c:v>7.5999999999999998E-2</c:v>
                </c:pt>
                <c:pt idx="2">
                  <c:v>0.13200000000000001</c:v>
                </c:pt>
                <c:pt idx="3">
                  <c:v>7.0000000000000007E-2</c:v>
                </c:pt>
                <c:pt idx="4">
                  <c:v>0.13200000000000001</c:v>
                </c:pt>
                <c:pt idx="5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87-4FAE-B7F0-4A6CF11AEA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Narcotics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0.19</c:v>
                </c:pt>
                <c:pt idx="1">
                  <c:v>7.0000000000000007E-2</c:v>
                </c:pt>
                <c:pt idx="3">
                  <c:v>7.4999999999999997E-2</c:v>
                </c:pt>
                <c:pt idx="4">
                  <c:v>0.11</c:v>
                </c:pt>
                <c:pt idx="5">
                  <c:v>7.0000000000000001E-3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87-4FAE-B7F0-4A6CF11AEA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Narcotics</c:v>
                </c:pt>
              </c:strCache>
            </c:strRef>
          </c:cat>
          <c:val>
            <c:numRef>
              <c:f>Sheet1!$D$2:$D$7</c:f>
              <c:numCache>
                <c:formatCode>0.00%</c:formatCode>
                <c:ptCount val="6"/>
                <c:pt idx="0">
                  <c:v>0.27500000000000002</c:v>
                </c:pt>
                <c:pt idx="1">
                  <c:v>0.108</c:v>
                </c:pt>
                <c:pt idx="3">
                  <c:v>9.7000000000000003E-2</c:v>
                </c:pt>
                <c:pt idx="4">
                  <c:v>0.14899999999999999</c:v>
                </c:pt>
                <c:pt idx="5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87-4FAE-B7F0-4A6CF11AEA6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Narcotics</c:v>
                </c:pt>
              </c:strCache>
            </c:strRef>
          </c:cat>
          <c:val>
            <c:numRef>
              <c:f>Sheet1!$E$2:$E$7</c:f>
              <c:numCache>
                <c:formatCode>0.00%</c:formatCode>
                <c:ptCount val="6"/>
                <c:pt idx="0">
                  <c:v>0.32200000000000001</c:v>
                </c:pt>
                <c:pt idx="1">
                  <c:v>0.14299999999999999</c:v>
                </c:pt>
                <c:pt idx="3">
                  <c:v>0.108</c:v>
                </c:pt>
                <c:pt idx="4">
                  <c:v>0.158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87-4FAE-B7F0-4A6CF11AEA6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Narcotics</c:v>
                </c:pt>
              </c:strCache>
            </c:strRef>
          </c:cat>
          <c:val>
            <c:numRef>
              <c:f>Sheet1!$F$2:$F$7</c:f>
              <c:numCache>
                <c:formatCode>0.00%</c:formatCode>
                <c:ptCount val="6"/>
                <c:pt idx="0">
                  <c:v>0.308</c:v>
                </c:pt>
                <c:pt idx="1">
                  <c:v>0.19900000000000001</c:v>
                </c:pt>
                <c:pt idx="4">
                  <c:v>0.186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087-4FAE-B7F0-4A6CF11AEA6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MTF 2016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Narcotics</c:v>
                </c:pt>
              </c:strCache>
            </c:strRef>
          </c:cat>
          <c:val>
            <c:numRef>
              <c:f>Sheet1!$G$2:$G$7</c:f>
              <c:numCache>
                <c:formatCode>0.00%</c:formatCode>
                <c:ptCount val="6"/>
                <c:pt idx="0">
                  <c:v>0.19900000000000001</c:v>
                </c:pt>
                <c:pt idx="1">
                  <c:v>4.9000000000000002E-2</c:v>
                </c:pt>
                <c:pt idx="2">
                  <c:v>6.2E-2</c:v>
                </c:pt>
                <c:pt idx="3">
                  <c:v>3.5000000000000003E-2</c:v>
                </c:pt>
                <c:pt idx="4">
                  <c:v>0.14000000000000001</c:v>
                </c:pt>
                <c:pt idx="5">
                  <c:v>1.7000000000000001E-2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F6-44F3-9876-E85D89A68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501312"/>
        <c:axId val="113270784"/>
      </c:barChart>
      <c:catAx>
        <c:axId val="93501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3270784"/>
        <c:crosses val="autoZero"/>
        <c:auto val="1"/>
        <c:lblAlgn val="ctr"/>
        <c:lblOffset val="100"/>
        <c:noMultiLvlLbl val="0"/>
      </c:catAx>
      <c:valAx>
        <c:axId val="1132707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3501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48271897428751"/>
          <c:y val="0.32841297235105887"/>
          <c:w val="0.120815971012473"/>
          <c:h val="0.297414518390680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32045994250719E-2"/>
          <c:y val="1.6195747270721594E-2"/>
          <c:w val="0.77946181727284092"/>
          <c:h val="0.938606831754726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Narcotics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0.32500000000000001</c:v>
                </c:pt>
                <c:pt idx="1">
                  <c:v>8.8999999999999996E-2</c:v>
                </c:pt>
                <c:pt idx="2">
                  <c:v>0.20300000000000001</c:v>
                </c:pt>
                <c:pt idx="3">
                  <c:v>8.1000000000000003E-2</c:v>
                </c:pt>
                <c:pt idx="4">
                  <c:v>0.20499999999999999</c:v>
                </c:pt>
                <c:pt idx="5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4-45DB-8DBD-CE6B10048A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Narcotics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0.38</c:v>
                </c:pt>
                <c:pt idx="1">
                  <c:v>0.108</c:v>
                </c:pt>
                <c:pt idx="3">
                  <c:v>0.10299999999999999</c:v>
                </c:pt>
                <c:pt idx="4">
                  <c:v>0.19600000000000001</c:v>
                </c:pt>
                <c:pt idx="5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4-45DB-8DBD-CE6B10048AA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MTF 2014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Narcotics</c:v>
                </c:pt>
              </c:strCache>
            </c:strRef>
          </c:cat>
          <c:val>
            <c:numRef>
              <c:f>Sheet1!$D$2:$D$7</c:f>
            </c:numRef>
          </c:val>
          <c:extLst>
            <c:ext xmlns:c16="http://schemas.microsoft.com/office/drawing/2014/chart" uri="{C3380CC4-5D6E-409C-BE32-E72D297353CC}">
              <c16:uniqueId val="{00000002-9F74-45DB-8DBD-CE6B10048AA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MTF 2016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Alcohol</c:v>
                </c:pt>
                <c:pt idx="1">
                  <c:v>Cigarettes</c:v>
                </c:pt>
                <c:pt idx="2">
                  <c:v>E-Cigarettes</c:v>
                </c:pt>
                <c:pt idx="3">
                  <c:v>Chewing Tobacco</c:v>
                </c:pt>
                <c:pt idx="4">
                  <c:v>Marijuana</c:v>
                </c:pt>
                <c:pt idx="5">
                  <c:v>Narcotics</c:v>
                </c:pt>
              </c:strCache>
            </c:strRef>
          </c:cat>
          <c:val>
            <c:numRef>
              <c:f>Sheet1!$E$2:$E$7</c:f>
              <c:numCache>
                <c:formatCode>0.00%</c:formatCode>
                <c:ptCount val="6"/>
                <c:pt idx="0">
                  <c:v>0.33200000000000002</c:v>
                </c:pt>
                <c:pt idx="1">
                  <c:v>0.105</c:v>
                </c:pt>
                <c:pt idx="2">
                  <c:v>0.125</c:v>
                </c:pt>
                <c:pt idx="3">
                  <c:v>6.6000000000000003E-2</c:v>
                </c:pt>
                <c:pt idx="4">
                  <c:v>0.22500000000000001</c:v>
                </c:pt>
                <c:pt idx="5">
                  <c:v>1.9E-2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B5-4EF8-86BE-FDA925F06F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145728"/>
        <c:axId val="113147264"/>
      </c:barChart>
      <c:catAx>
        <c:axId val="11314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13147264"/>
        <c:crosses val="autoZero"/>
        <c:auto val="1"/>
        <c:lblAlgn val="ctr"/>
        <c:lblOffset val="100"/>
        <c:noMultiLvlLbl val="0"/>
      </c:catAx>
      <c:valAx>
        <c:axId val="11314726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13145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827646544181978"/>
          <c:y val="0.31827228118224354"/>
          <c:w val="0.12524958462760963"/>
          <c:h val="0.16202432718298274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9A98-EF51-4E02-AC7C-1F6D97E6221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2BFEECE-E6BF-4BC2-BC63-F86DD0F57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9A98-EF51-4E02-AC7C-1F6D97E6221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EECE-E6BF-4BC2-BC63-F86DD0F57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9A98-EF51-4E02-AC7C-1F6D97E6221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EECE-E6BF-4BC2-BC63-F86DD0F57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9A98-EF51-4E02-AC7C-1F6D97E6221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2BFEECE-E6BF-4BC2-BC63-F86DD0F57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9A98-EF51-4E02-AC7C-1F6D97E6221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EECE-E6BF-4BC2-BC63-F86DD0F57C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9A98-EF51-4E02-AC7C-1F6D97E6221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EECE-E6BF-4BC2-BC63-F86DD0F57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9A98-EF51-4E02-AC7C-1F6D97E6221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2BFEECE-E6BF-4BC2-BC63-F86DD0F57C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9A98-EF51-4E02-AC7C-1F6D97E6221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EECE-E6BF-4BC2-BC63-F86DD0F57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9A98-EF51-4E02-AC7C-1F6D97E6221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EECE-E6BF-4BC2-BC63-F86DD0F57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9A98-EF51-4E02-AC7C-1F6D97E6221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EECE-E6BF-4BC2-BC63-F86DD0F57C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9A98-EF51-4E02-AC7C-1F6D97E6221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EECE-E6BF-4BC2-BC63-F86DD0F57C9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749A98-EF51-4E02-AC7C-1F6D97E6221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BFEECE-E6BF-4BC2-BC63-F86DD0F57C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cbanik@dor.org" TargetMode="External"/><Relationship Id="rId2" Type="http://schemas.openxmlformats.org/officeDocument/2006/relationships/hyperlink" Target="mailto:nmccumiskey@dor.or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198"/>
            <a:ext cx="11266488" cy="654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776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4763-D15F-485C-99A5-31B70349F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0"/>
            <a:ext cx="7886700" cy="45767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10</a:t>
            </a:r>
            <a:r>
              <a:rPr lang="en-US" sz="3200" b="1" baseline="30000" dirty="0"/>
              <a:t>th</a:t>
            </a:r>
            <a:r>
              <a:rPr lang="en-US" sz="3200" b="1" dirty="0"/>
              <a:t> Grade 30 Day Use - 2017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8FC5D37-A201-42C0-95A4-4D5A95DDE0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592239"/>
              </p:ext>
            </p:extLst>
          </p:nvPr>
        </p:nvGraphicFramePr>
        <p:xfrm>
          <a:off x="396240" y="1600200"/>
          <a:ext cx="811911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6546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A641C-EDB2-4296-B23E-A27C11E73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04800"/>
            <a:ext cx="7886700" cy="59436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12</a:t>
            </a:r>
            <a:r>
              <a:rPr lang="en-US" b="1" baseline="30000" dirty="0"/>
              <a:t>th</a:t>
            </a:r>
            <a:r>
              <a:rPr lang="en-US" b="1" dirty="0"/>
              <a:t> Grade 30 Day Use 2017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CF2B48-871B-4C8C-A558-D8B52E0B8B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173946"/>
              </p:ext>
            </p:extLst>
          </p:nvPr>
        </p:nvGraphicFramePr>
        <p:xfrm>
          <a:off x="213360" y="1295400"/>
          <a:ext cx="856488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8105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658689202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4517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79090378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775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931890374"/>
              </p:ext>
            </p:extLst>
          </p:nvPr>
        </p:nvGraphicFramePr>
        <p:xfrm>
          <a:off x="1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109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477737187"/>
              </p:ext>
            </p:extLst>
          </p:nvPr>
        </p:nvGraphicFramePr>
        <p:xfrm>
          <a:off x="304797" y="889986"/>
          <a:ext cx="85344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 rot="10800000" flipV="1">
            <a:off x="2743200" y="152400"/>
            <a:ext cx="3276593" cy="68580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Steuben County 8</a:t>
            </a:r>
            <a:r>
              <a:rPr lang="en-US" b="1" baseline="300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th</a:t>
            </a:r>
            <a:r>
              <a:rPr lang="en-US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 Grade</a:t>
            </a:r>
            <a:endParaRPr lang="en-US" b="1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Trend Data – October  - 2017</a:t>
            </a:r>
            <a:endParaRPr lang="en-US" b="1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1796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75013398"/>
              </p:ext>
            </p:extLst>
          </p:nvPr>
        </p:nvGraphicFramePr>
        <p:xfrm>
          <a:off x="304800" y="1143000"/>
          <a:ext cx="8610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 rot="10800000" flipV="1">
            <a:off x="2743198" y="171636"/>
            <a:ext cx="3386137" cy="81896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000" b="1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000" b="1" dirty="0">
              <a:solidFill>
                <a:srgbClr val="000000"/>
              </a:solidFill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>
                <a:solidFill>
                  <a:schemeClr val="tx1"/>
                </a:solidFill>
                <a:ea typeface="Calibri"/>
                <a:cs typeface="Times New Roman"/>
              </a:rPr>
              <a:t>Steuben County 10</a:t>
            </a:r>
            <a:r>
              <a:rPr lang="en-US" sz="2000" b="1" baseline="30000" dirty="0">
                <a:solidFill>
                  <a:schemeClr val="tx1"/>
                </a:solidFill>
                <a:ea typeface="Calibri"/>
                <a:cs typeface="Times New Roman"/>
              </a:rPr>
              <a:t>th</a:t>
            </a:r>
            <a:r>
              <a:rPr lang="en-US" sz="2000" b="1" dirty="0">
                <a:solidFill>
                  <a:schemeClr val="tx1"/>
                </a:solidFill>
                <a:ea typeface="Calibri"/>
                <a:cs typeface="Times New Roman"/>
              </a:rPr>
              <a:t> Grade</a:t>
            </a:r>
            <a:endParaRPr lang="en-US" sz="2000" b="1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Trend Data – October  </a:t>
            </a:r>
            <a:r>
              <a:rPr lang="en-US" sz="20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- 2017</a:t>
            </a:r>
            <a:endParaRPr lang="en-US" sz="2000" b="1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 </a:t>
            </a:r>
            <a:endParaRPr lang="en-US" sz="20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 </a:t>
            </a:r>
            <a:endParaRPr lang="en-US" sz="20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2533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211500166"/>
              </p:ext>
            </p:extLst>
          </p:nvPr>
        </p:nvGraphicFramePr>
        <p:xfrm>
          <a:off x="228600" y="1066800"/>
          <a:ext cx="8305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2933700" y="228600"/>
            <a:ext cx="3276600" cy="762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Steuben County 12</a:t>
            </a:r>
            <a:r>
              <a:rPr lang="en-US" b="1" baseline="300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th</a:t>
            </a:r>
            <a:r>
              <a:rPr lang="en-US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 Grade</a:t>
            </a:r>
            <a:endParaRPr lang="en-US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Trend Data – October 2017</a:t>
            </a:r>
            <a:endParaRPr lang="en-US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2339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4257" y="3048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Successes - Accomplishments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19957" y="1600200"/>
            <a:ext cx="7772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Social Host Law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Development of Youth Action Forum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Annual Sticker Shock Program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Social Media – Facebook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Monthly Newsletter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TIPS for the Tool Box Series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DITEP Training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TIPS Training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County Referendum – Steuben County against legalization of rec. marijuana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Reductions in usage of Alcohol, Marijuana &amp; Tobacco by our youth:</a:t>
            </a:r>
          </a:p>
          <a:p>
            <a:endParaRPr lang="en-US" b="1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b="1" dirty="0"/>
              <a:t>8</a:t>
            </a:r>
            <a:r>
              <a:rPr lang="en-US" b="1" baseline="30000" dirty="0"/>
              <a:t>th</a:t>
            </a:r>
            <a:r>
              <a:rPr lang="en-US" b="1" dirty="0"/>
              <a:t> Grade Alcohol use down 43%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b="1" dirty="0"/>
              <a:t>8</a:t>
            </a:r>
            <a:r>
              <a:rPr lang="en-US" b="1" baseline="30000" dirty="0"/>
              <a:t>th</a:t>
            </a:r>
            <a:r>
              <a:rPr lang="en-US" b="1" dirty="0"/>
              <a:t> Grade Tobacco use down 54%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b="1" dirty="0"/>
              <a:t>8</a:t>
            </a:r>
            <a:r>
              <a:rPr lang="en-US" b="1" baseline="30000" dirty="0"/>
              <a:t>th</a:t>
            </a:r>
            <a:r>
              <a:rPr lang="en-US" b="1" dirty="0"/>
              <a:t> Grade Marijuana use down 35%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b="1" dirty="0"/>
              <a:t>10</a:t>
            </a:r>
            <a:r>
              <a:rPr lang="en-US" b="1" baseline="30000" dirty="0"/>
              <a:t>th</a:t>
            </a:r>
            <a:r>
              <a:rPr lang="en-US" b="1" dirty="0"/>
              <a:t> Grade Alcohol use down 35%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b="1" dirty="0"/>
              <a:t>10</a:t>
            </a:r>
            <a:r>
              <a:rPr lang="en-US" b="1" baseline="30000" dirty="0"/>
              <a:t>th</a:t>
            </a:r>
            <a:r>
              <a:rPr lang="en-US" b="1" dirty="0"/>
              <a:t> Grade Tobacco use down 63%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b="1" dirty="0"/>
              <a:t>10</a:t>
            </a:r>
            <a:r>
              <a:rPr lang="en-US" b="1" baseline="30000" dirty="0"/>
              <a:t>th</a:t>
            </a:r>
            <a:r>
              <a:rPr lang="en-US" b="1" dirty="0"/>
              <a:t> Grade Marijuana use down 41%</a:t>
            </a:r>
          </a:p>
        </p:txBody>
      </p:sp>
    </p:spTree>
    <p:extLst>
      <p:ext uri="{BB962C8B-B14F-4D97-AF65-F5344CB8AC3E}">
        <p14:creationId xmlns:p14="http://schemas.microsoft.com/office/powerpoint/2010/main" val="1471664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SPF100_nobkgr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262" y="924757"/>
            <a:ext cx="4953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itle 3"/>
          <p:cNvSpPr>
            <a:spLocks/>
          </p:cNvSpPr>
          <p:nvPr/>
        </p:nvSpPr>
        <p:spPr bwMode="auto">
          <a:xfrm>
            <a:off x="501588" y="76200"/>
            <a:ext cx="8077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3200" dirty="0"/>
              <a:t>Strategic Prevention Framework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09862" y="4506157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257800"/>
            <a:ext cx="1228725" cy="123637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2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14400"/>
          </a:xfrm>
        </p:spPr>
        <p:txBody>
          <a:bodyPr>
            <a:noAutofit/>
          </a:bodyPr>
          <a:lstStyle/>
          <a:p>
            <a:r>
              <a:rPr lang="en-US" sz="3200" b="1" dirty="0"/>
              <a:t>The Steuben Prevention Coalition is a Community Effort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C00000"/>
                </a:solidFill>
              </a:rPr>
              <a:t>Our membership includes representation from the following:</a:t>
            </a:r>
          </a:p>
          <a:p>
            <a:pPr marL="0" indent="0" algn="ctr">
              <a:buNone/>
            </a:pPr>
            <a:endParaRPr lang="en-US" sz="1600" b="1" dirty="0">
              <a:solidFill>
                <a:srgbClr val="C00000"/>
              </a:solidFill>
            </a:endParaRPr>
          </a:p>
          <a:p>
            <a:r>
              <a:rPr lang="en-US" sz="1600" b="1" dirty="0"/>
              <a:t>Steuben Council on Addictions 	 Catholic Charities of Steuben</a:t>
            </a:r>
          </a:p>
          <a:p>
            <a:r>
              <a:rPr lang="en-US" sz="1600" b="1" dirty="0"/>
              <a:t>Family Service Society		 Steuben County Public Health Dept.</a:t>
            </a:r>
          </a:p>
          <a:p>
            <a:r>
              <a:rPr lang="en-US" sz="1600" b="1" dirty="0"/>
              <a:t>Hornell Area Concern for Youth	 High School Students</a:t>
            </a:r>
          </a:p>
          <a:p>
            <a:r>
              <a:rPr lang="en-US" sz="1600" b="1" dirty="0"/>
              <a:t>New York State Troopers	 	 Bath Elks Club	</a:t>
            </a:r>
          </a:p>
          <a:p>
            <a:r>
              <a:rPr lang="en-US" sz="1600" b="1" dirty="0"/>
              <a:t>Steuben County Sheriff’s Dept.	 STTAC/Reality Check</a:t>
            </a:r>
          </a:p>
          <a:p>
            <a:r>
              <a:rPr lang="en-US" sz="1600" b="1" dirty="0"/>
              <a:t>Hornell Police Department		 Steuben County Administration</a:t>
            </a:r>
          </a:p>
          <a:p>
            <a:r>
              <a:rPr lang="en-US" sz="1600" b="1" dirty="0"/>
              <a:t>Bath Police Department		 Steuben Trust Company</a:t>
            </a:r>
          </a:p>
          <a:p>
            <a:r>
              <a:rPr lang="en-US" sz="1600" b="1" dirty="0"/>
              <a:t>District Attorney’s Office	 	 National Guard</a:t>
            </a:r>
          </a:p>
          <a:p>
            <a:r>
              <a:rPr lang="en-US" sz="1600" b="1" dirty="0"/>
              <a:t>WVIN	  98.3			 Arbor Development</a:t>
            </a:r>
          </a:p>
          <a:p>
            <a:r>
              <a:rPr lang="en-US" sz="1600" b="1" dirty="0"/>
              <a:t>Center for Dispute Settlement	 School Resource Officers</a:t>
            </a:r>
          </a:p>
          <a:p>
            <a:r>
              <a:rPr lang="en-US" sz="1600" b="1" dirty="0"/>
              <a:t>School Districts			 Steuben County Probation Dept.</a:t>
            </a:r>
          </a:p>
          <a:p>
            <a:r>
              <a:rPr lang="en-US" sz="1600" b="1" dirty="0"/>
              <a:t>Kinship Family Services	 	 Steuben County Community Services</a:t>
            </a:r>
          </a:p>
          <a:p>
            <a:r>
              <a:rPr lang="en-US" sz="1600" b="1" dirty="0"/>
              <a:t>Dept. of Social Services	 	 Hornell Elks</a:t>
            </a:r>
          </a:p>
          <a:p>
            <a:r>
              <a:rPr lang="en-US" sz="1600" b="1" dirty="0"/>
              <a:t>Steuben Co. Youth Bureau		 Institute for Human Services</a:t>
            </a:r>
          </a:p>
          <a:p>
            <a:r>
              <a:rPr lang="en-US" sz="1600" b="1" dirty="0"/>
              <a:t>St. James </a:t>
            </a:r>
            <a:r>
              <a:rPr lang="en-US" sz="1600" b="1"/>
              <a:t>Mercy Hospital</a:t>
            </a:r>
            <a:r>
              <a:rPr lang="en-US" sz="1600" b="1" dirty="0"/>
              <a:t>		 New Hope Wesleyan Church - Hornell</a:t>
            </a:r>
          </a:p>
          <a:p>
            <a:endParaRPr lang="en-US" sz="1800" b="1" dirty="0"/>
          </a:p>
          <a:p>
            <a:endParaRPr lang="en-US" sz="2000" b="1" dirty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4340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457200" y="914400"/>
            <a:ext cx="8229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5300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Contact Us:</a:t>
            </a:r>
            <a:endParaRPr lang="en-US" altLang="en-US" sz="2000" dirty="0"/>
          </a:p>
          <a:p>
            <a:pPr eaLnBrk="1" hangingPunct="1">
              <a:defRPr/>
            </a:pPr>
            <a:endParaRPr lang="en-US" altLang="en-US" sz="2000" dirty="0"/>
          </a:p>
          <a:p>
            <a:pPr eaLnBrk="1" hangingPunct="1">
              <a:defRPr/>
            </a:pPr>
            <a:endParaRPr lang="en-US" altLang="en-US" sz="2000" dirty="0"/>
          </a:p>
          <a:p>
            <a:pPr eaLnBrk="1" hangingPunct="1">
              <a:defRPr/>
            </a:pPr>
            <a:r>
              <a:rPr lang="en-US" altLang="en-US" sz="2000" dirty="0"/>
              <a:t>Norman McCumiskey, Program Coordinator</a:t>
            </a:r>
          </a:p>
          <a:p>
            <a:pPr eaLnBrk="1" hangingPunct="1">
              <a:defRPr/>
            </a:pPr>
            <a:r>
              <a:rPr lang="en-US" altLang="en-US" sz="2000" dirty="0"/>
              <a:t>(607) 776-6441, ext. 208</a:t>
            </a:r>
          </a:p>
          <a:p>
            <a:pPr eaLnBrk="1" hangingPunct="1">
              <a:defRPr/>
            </a:pPr>
            <a:r>
              <a:rPr lang="en-US" altLang="en-US" sz="2000" dirty="0">
                <a:hlinkClick r:id="rId2"/>
              </a:rPr>
              <a:t>nmccumiskey@dor.org</a:t>
            </a:r>
            <a:endParaRPr lang="en-US" altLang="en-US" sz="2000" dirty="0"/>
          </a:p>
          <a:p>
            <a:pPr eaLnBrk="1" hangingPunct="1">
              <a:defRPr/>
            </a:pPr>
            <a:endParaRPr lang="en-US" altLang="en-US" sz="2000" dirty="0"/>
          </a:p>
          <a:p>
            <a:pPr eaLnBrk="1" hangingPunct="1">
              <a:defRPr/>
            </a:pPr>
            <a:r>
              <a:rPr lang="en-US" altLang="en-US" sz="2000" dirty="0"/>
              <a:t>Colleen Banik, Assistant Program Coordinator</a:t>
            </a:r>
          </a:p>
          <a:p>
            <a:pPr eaLnBrk="1" hangingPunct="1">
              <a:defRPr/>
            </a:pPr>
            <a:r>
              <a:rPr lang="en-US" altLang="en-US" sz="2000" dirty="0"/>
              <a:t>(607) 776-6441, ext. 202</a:t>
            </a:r>
          </a:p>
          <a:p>
            <a:pPr eaLnBrk="1" hangingPunct="1">
              <a:defRPr/>
            </a:pPr>
            <a:r>
              <a:rPr lang="en-US" altLang="en-US" sz="2000" dirty="0">
                <a:hlinkClick r:id="rId3"/>
              </a:rPr>
              <a:t>cbanik@dor.org</a:t>
            </a:r>
            <a:endParaRPr lang="en-US" altLang="en-US" sz="5300" dirty="0"/>
          </a:p>
        </p:txBody>
      </p:sp>
    </p:spTree>
    <p:extLst>
      <p:ext uri="{BB962C8B-B14F-4D97-AF65-F5344CB8AC3E}">
        <p14:creationId xmlns:p14="http://schemas.microsoft.com/office/powerpoint/2010/main" val="290310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Steuben Prevention Coalition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1447801"/>
            <a:ext cx="4572000" cy="90962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8300" y="3366949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Steering Committee</a:t>
            </a:r>
          </a:p>
        </p:txBody>
      </p:sp>
      <p:sp>
        <p:nvSpPr>
          <p:cNvPr id="6" name="Oval 5"/>
          <p:cNvSpPr/>
          <p:nvPr/>
        </p:nvSpPr>
        <p:spPr>
          <a:xfrm>
            <a:off x="762000" y="4914571"/>
            <a:ext cx="2209800" cy="1143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57300" y="5193281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Marijuana Task Force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06006" y="517984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UAD Task Force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992912" y="4114800"/>
            <a:ext cx="178788" cy="799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86200" y="4114800"/>
            <a:ext cx="228600" cy="799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1" y="3019209"/>
            <a:ext cx="3520734" cy="109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213" y="4887240"/>
            <a:ext cx="2236787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603787" y="5179844"/>
            <a:ext cx="1172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UAD </a:t>
            </a:r>
          </a:p>
          <a:p>
            <a:r>
              <a:rPr lang="en-US" sz="1600" b="1" dirty="0"/>
              <a:t>Task Force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92912" y="3382338"/>
            <a:ext cx="2208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Steering Committee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55568" y="1717946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Coalition</a:t>
            </a:r>
          </a:p>
        </p:txBody>
      </p:sp>
      <p:sp>
        <p:nvSpPr>
          <p:cNvPr id="28" name="Down Arrow 27"/>
          <p:cNvSpPr/>
          <p:nvPr/>
        </p:nvSpPr>
        <p:spPr>
          <a:xfrm>
            <a:off x="2775352" y="2357421"/>
            <a:ext cx="484632" cy="6551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791200" y="2775972"/>
            <a:ext cx="289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/>
                <a:ea typeface="Calibri"/>
              </a:rPr>
              <a:t>Steuben County School Activity Task Force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/>
                <a:ea typeface="Calibri"/>
              </a:rPr>
              <a:t>Community Outreach Task Force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/>
                <a:ea typeface="Calibri"/>
              </a:rPr>
              <a:t>Consultation Committee – Logic Models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/>
                <a:ea typeface="Calibri"/>
              </a:rPr>
              <a:t>Consultation Committee – Adult Services and Treatment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</a:pPr>
            <a:r>
              <a:rPr lang="en-US" sz="1400" dirty="0">
                <a:latin typeface="Times New Roman"/>
                <a:ea typeface="Calibri"/>
              </a:rPr>
              <a:t>Youth Action Forum Committee</a:t>
            </a:r>
          </a:p>
          <a:p>
            <a:br>
              <a:rPr lang="en-US" sz="2400" dirty="0">
                <a:latin typeface="Times New Roman"/>
                <a:ea typeface="Calibri"/>
              </a:rPr>
            </a:b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91200" y="2346431"/>
            <a:ext cx="289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ADHOC Committees as needed:</a:t>
            </a:r>
          </a:p>
        </p:txBody>
      </p:sp>
    </p:spTree>
    <p:extLst>
      <p:ext uri="{BB962C8B-B14F-4D97-AF65-F5344CB8AC3E}">
        <p14:creationId xmlns:p14="http://schemas.microsoft.com/office/powerpoint/2010/main" val="2535113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Coalition Key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1991 Coalition first formed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Spring 2009 – </a:t>
            </a:r>
            <a:r>
              <a:rPr lang="en-US" sz="2400" b="1" dirty="0">
                <a:solidFill>
                  <a:srgbClr val="C00000"/>
                </a:solidFill>
              </a:rPr>
              <a:t>Applied for DFC Mentee-Mentor Grant</a:t>
            </a:r>
          </a:p>
          <a:p>
            <a:endParaRPr lang="en-US" sz="2400" dirty="0"/>
          </a:p>
          <a:p>
            <a:r>
              <a:rPr lang="en-US" b="1" dirty="0">
                <a:solidFill>
                  <a:srgbClr val="7030A0"/>
                </a:solidFill>
              </a:rPr>
              <a:t>October 2009 – DFC grant awarded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Spring 2012 - </a:t>
            </a:r>
            <a:r>
              <a:rPr lang="en-US" sz="2400" b="1" dirty="0">
                <a:solidFill>
                  <a:srgbClr val="FF0000"/>
                </a:solidFill>
              </a:rPr>
              <a:t>Applied for 5 year DFC Grant</a:t>
            </a:r>
          </a:p>
          <a:p>
            <a:endParaRPr lang="en-US" sz="2400" dirty="0"/>
          </a:p>
          <a:p>
            <a:r>
              <a:rPr lang="en-US" b="1" dirty="0">
                <a:solidFill>
                  <a:srgbClr val="0070C0"/>
                </a:solidFill>
              </a:rPr>
              <a:t>September 2013 – DFC grant awarded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236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3820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Drug Free Communities Grant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8382000" cy="5334000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tx1"/>
                </a:solidFill>
              </a:rPr>
              <a:t>Federal Grant </a:t>
            </a:r>
            <a:r>
              <a:rPr lang="en-US" sz="2800" b="1" dirty="0">
                <a:solidFill>
                  <a:schemeClr val="tx1"/>
                </a:solidFill>
              </a:rPr>
              <a:t>– </a:t>
            </a:r>
            <a:r>
              <a:rPr lang="en-US" b="1" dirty="0">
                <a:solidFill>
                  <a:schemeClr val="tx1"/>
                </a:solidFill>
              </a:rPr>
              <a:t>$125,000 grant for 5 years.  Funding source is the Office of National Drug Control Policy (ONDCP).  Now entering year 4 of the 5 year grant.</a:t>
            </a:r>
          </a:p>
          <a:p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800" b="1" u="sng" dirty="0">
                <a:solidFill>
                  <a:schemeClr val="tx1"/>
                </a:solidFill>
              </a:rPr>
              <a:t>Two Goals of DFC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	1. </a:t>
            </a:r>
            <a:r>
              <a:rPr lang="en-US" b="1" dirty="0">
                <a:solidFill>
                  <a:schemeClr val="tx1"/>
                </a:solidFill>
              </a:rPr>
              <a:t>Increase collaboration about the drug</a:t>
            </a:r>
          </a:p>
          <a:p>
            <a:r>
              <a:rPr lang="en-US" b="1" dirty="0">
                <a:solidFill>
                  <a:schemeClr val="tx1"/>
                </a:solidFill>
              </a:rPr>
              <a:t>	    problem in your target area.</a:t>
            </a:r>
          </a:p>
          <a:p>
            <a:endParaRPr lang="en-US" b="1" dirty="0"/>
          </a:p>
          <a:p>
            <a:r>
              <a:rPr lang="en-US" sz="2800" b="1" dirty="0"/>
              <a:t>	</a:t>
            </a:r>
            <a:r>
              <a:rPr lang="en-US" sz="2800" b="1" dirty="0">
                <a:solidFill>
                  <a:schemeClr val="tx1"/>
                </a:solidFill>
              </a:rPr>
              <a:t>2. </a:t>
            </a:r>
            <a:r>
              <a:rPr lang="en-US" b="1" dirty="0">
                <a:solidFill>
                  <a:schemeClr val="tx1"/>
                </a:solidFill>
              </a:rPr>
              <a:t>Decrease use of alcohol and other</a:t>
            </a:r>
          </a:p>
          <a:p>
            <a:r>
              <a:rPr lang="en-US" b="1" dirty="0">
                <a:solidFill>
                  <a:schemeClr val="tx1"/>
                </a:solidFill>
              </a:rPr>
              <a:t> 	    drugs among youth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8986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457200"/>
          </a:xfrm>
        </p:spPr>
        <p:txBody>
          <a:bodyPr>
            <a:noAutofit/>
          </a:bodyPr>
          <a:lstStyle/>
          <a:p>
            <a:r>
              <a:rPr lang="en-US" sz="4000" b="1" dirty="0"/>
              <a:t>What WE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943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/>
              <a:t>1. Collect Data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a. Student survey – every two years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b. Student focus groups – in-between survey years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c. Adult Perception Survey – every year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d. Key informant interviews – every two years</a:t>
            </a:r>
          </a:p>
          <a:p>
            <a:pPr marL="0" indent="0">
              <a:buNone/>
            </a:pPr>
            <a:r>
              <a:rPr lang="en-US" sz="2400" b="1" dirty="0"/>
              <a:t>2. Present schools with their individual data.</a:t>
            </a:r>
          </a:p>
          <a:p>
            <a:pPr marL="0" indent="0">
              <a:buNone/>
            </a:pPr>
            <a:r>
              <a:rPr lang="en-US" sz="2400" b="1" dirty="0"/>
              <a:t>3. Youth Action Forum</a:t>
            </a:r>
          </a:p>
          <a:p>
            <a:pPr marL="0" indent="0">
              <a:buNone/>
            </a:pPr>
            <a:r>
              <a:rPr lang="en-US" sz="2400" b="1" dirty="0"/>
              <a:t>4. Develop partnerships with all 13 school districts</a:t>
            </a:r>
          </a:p>
          <a:p>
            <a:pPr marL="0" indent="0">
              <a:buNone/>
            </a:pPr>
            <a:r>
              <a:rPr lang="en-US" sz="2400" b="1" dirty="0"/>
              <a:t>5. Implement Drug Impairment Program for Education </a:t>
            </a:r>
          </a:p>
          <a:p>
            <a:pPr marL="0" indent="0">
              <a:buNone/>
            </a:pPr>
            <a:r>
              <a:rPr lang="en-US" sz="2400" b="1" dirty="0"/>
              <a:t>    Professionals (DITEP)</a:t>
            </a:r>
          </a:p>
          <a:p>
            <a:pPr marL="0" indent="0">
              <a:buNone/>
            </a:pPr>
            <a:r>
              <a:rPr lang="en-US" sz="2400" b="1" dirty="0"/>
              <a:t>6. Promote evidenced based prevention programs in all </a:t>
            </a:r>
          </a:p>
          <a:p>
            <a:pPr marL="0" indent="0">
              <a:buNone/>
            </a:pPr>
            <a:r>
              <a:rPr lang="en-US" sz="2400" b="1" dirty="0"/>
              <a:t>    county school districts.</a:t>
            </a:r>
          </a:p>
          <a:p>
            <a:pPr marL="0" indent="0">
              <a:buNone/>
            </a:pPr>
            <a:r>
              <a:rPr lang="en-US" sz="2400" b="1" dirty="0"/>
              <a:t>7. Provide TIPS training to local stores and restaurants.</a:t>
            </a:r>
          </a:p>
          <a:p>
            <a:pPr marL="0" indent="0">
              <a:buNone/>
            </a:pPr>
            <a:r>
              <a:rPr lang="en-US" sz="2400" b="1" dirty="0"/>
              <a:t>8. Provide others trainings as needed.</a:t>
            </a:r>
          </a:p>
          <a:p>
            <a:pPr marL="0" indent="0">
              <a:buNone/>
            </a:pPr>
            <a:r>
              <a:rPr lang="en-US" sz="2400" b="1" dirty="0"/>
              <a:t>    </a:t>
            </a:r>
            <a:endParaRPr lang="en-US" sz="20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000" b="1" dirty="0"/>
          </a:p>
          <a:p>
            <a:endParaRPr lang="en-US" sz="2400" b="1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7546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609600"/>
          </a:xfrm>
        </p:spPr>
        <p:txBody>
          <a:bodyPr>
            <a:noAutofit/>
          </a:bodyPr>
          <a:lstStyle/>
          <a:p>
            <a:r>
              <a:rPr lang="en-US" sz="2800" b="1" dirty="0"/>
              <a:t>What We Do (continued)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295400"/>
            <a:ext cx="830580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sz="2400" b="1" dirty="0">
                <a:solidFill>
                  <a:srgbClr val="4E3B30"/>
                </a:solidFill>
              </a:rPr>
              <a:t>9. Help develop school Codes of Conduct and athletic policies. 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sz="2400" b="1" dirty="0">
                <a:solidFill>
                  <a:srgbClr val="4E3B30"/>
                </a:solidFill>
              </a:rPr>
              <a:t>10. Produce a monthly newsletter.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sz="2400" b="1" dirty="0">
                <a:solidFill>
                  <a:srgbClr val="4E3B30"/>
                </a:solidFill>
              </a:rPr>
              <a:t>11. Maintain a website (SteubenPreventionCoalition.org)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sz="2400" b="1" dirty="0">
                <a:solidFill>
                  <a:srgbClr val="4E3B30"/>
                </a:solidFill>
              </a:rPr>
              <a:t>12. Sponsor community awareness programs</a:t>
            </a:r>
            <a:endParaRPr lang="en-US" sz="2400" b="1" dirty="0">
              <a:solidFill>
                <a:srgbClr val="C00000"/>
              </a:solidFill>
            </a:endParaRP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sz="2400" b="1" dirty="0">
                <a:solidFill>
                  <a:srgbClr val="4E3B30"/>
                </a:solidFill>
              </a:rPr>
              <a:t>13. Collect prescription pain pill and narcotic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sz="2400" b="1" dirty="0">
                <a:solidFill>
                  <a:srgbClr val="4E3B30"/>
                </a:solidFill>
              </a:rPr>
              <a:t>       data for the 18 – 25 age group.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sz="2400" b="1" dirty="0">
                <a:solidFill>
                  <a:srgbClr val="4E3B30"/>
                </a:solidFill>
              </a:rPr>
              <a:t>	a. Survey data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sz="2400" b="1" dirty="0">
                <a:solidFill>
                  <a:srgbClr val="4E3B30"/>
                </a:solidFill>
              </a:rPr>
              <a:t>	b. Archival data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sz="2400" b="1" dirty="0">
                <a:solidFill>
                  <a:srgbClr val="4E3B30"/>
                </a:solidFill>
              </a:rPr>
              <a:t>	c. Key Informant Interviews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en-US" sz="2400" b="1" dirty="0">
                <a:solidFill>
                  <a:srgbClr val="4E3B30"/>
                </a:solidFill>
              </a:rPr>
              <a:t>14. Coordinate Rx Drop Boxes throughout Steuben County</a:t>
            </a:r>
          </a:p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endParaRPr lang="en-US" sz="2800" b="1" dirty="0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081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396240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Student Data</a:t>
            </a:r>
            <a:br>
              <a:rPr lang="en-US" sz="4800" dirty="0"/>
            </a:br>
            <a:br>
              <a:rPr lang="en-US" sz="4800" dirty="0"/>
            </a:br>
            <a:r>
              <a:rPr lang="en-US" sz="6000" dirty="0"/>
              <a:t>2010 - 2017</a:t>
            </a:r>
          </a:p>
        </p:txBody>
      </p:sp>
    </p:spTree>
    <p:extLst>
      <p:ext uri="{BB962C8B-B14F-4D97-AF65-F5344CB8AC3E}">
        <p14:creationId xmlns:p14="http://schemas.microsoft.com/office/powerpoint/2010/main" val="433637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E033EC0-FBDF-4CF7-B279-E8E3BB7DD4BD}"/>
              </a:ext>
            </a:extLst>
          </p:cNvPr>
          <p:cNvGraphicFramePr/>
          <p:nvPr>
            <p:extLst/>
          </p:nvPr>
        </p:nvGraphicFramePr>
        <p:xfrm>
          <a:off x="411480" y="1588770"/>
          <a:ext cx="8351520" cy="4411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B3B6EF30-B1AF-4DF6-AC1A-C61079927DC6}"/>
              </a:ext>
            </a:extLst>
          </p:cNvPr>
          <p:cNvSpPr/>
          <p:nvPr/>
        </p:nvSpPr>
        <p:spPr>
          <a:xfrm>
            <a:off x="1676400" y="304800"/>
            <a:ext cx="6035040" cy="594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8th Grade 30 Day Use - 2017</a:t>
            </a:r>
          </a:p>
        </p:txBody>
      </p:sp>
    </p:spTree>
    <p:extLst>
      <p:ext uri="{BB962C8B-B14F-4D97-AF65-F5344CB8AC3E}">
        <p14:creationId xmlns:p14="http://schemas.microsoft.com/office/powerpoint/2010/main" val="1366673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803</TotalTime>
  <Words>427</Words>
  <Application>Microsoft Office PowerPoint</Application>
  <PresentationFormat>On-screen Show (4:3)</PresentationFormat>
  <Paragraphs>131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Calibri</vt:lpstr>
      <vt:lpstr>Franklin Gothic Book</vt:lpstr>
      <vt:lpstr>Franklin Gothic Medium</vt:lpstr>
      <vt:lpstr>Mongolian Baiti</vt:lpstr>
      <vt:lpstr>Tahoma</vt:lpstr>
      <vt:lpstr>Times New Roman</vt:lpstr>
      <vt:lpstr>Wingdings</vt:lpstr>
      <vt:lpstr>Wingdings 2</vt:lpstr>
      <vt:lpstr>Trek</vt:lpstr>
      <vt:lpstr>PowerPoint Presentation</vt:lpstr>
      <vt:lpstr>The Steuben Prevention Coalition is a Community Effort</vt:lpstr>
      <vt:lpstr>Steuben Prevention Coalition</vt:lpstr>
      <vt:lpstr>Coalition Key Dates</vt:lpstr>
      <vt:lpstr>Drug Free Communities Grant</vt:lpstr>
      <vt:lpstr>What WE Do</vt:lpstr>
      <vt:lpstr>What We Do (continued)</vt:lpstr>
      <vt:lpstr>Student Data  2010 - 2017</vt:lpstr>
      <vt:lpstr>PowerPoint Presentation</vt:lpstr>
      <vt:lpstr>10th Grade 30 Day Use - 2017</vt:lpstr>
      <vt:lpstr>12th Grade 30 Day Use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Norm McCumiskey</dc:creator>
  <cp:lastModifiedBy>Norm McCumiskey</cp:lastModifiedBy>
  <cp:revision>70</cp:revision>
  <dcterms:created xsi:type="dcterms:W3CDTF">2016-10-18T18:56:23Z</dcterms:created>
  <dcterms:modified xsi:type="dcterms:W3CDTF">2018-02-20T17:22:50Z</dcterms:modified>
</cp:coreProperties>
</file>